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03" r:id="rId2"/>
    <p:sldId id="305" r:id="rId3"/>
    <p:sldId id="257" r:id="rId4"/>
    <p:sldId id="260" r:id="rId5"/>
    <p:sldId id="354" r:id="rId6"/>
    <p:sldId id="261" r:id="rId7"/>
    <p:sldId id="262" r:id="rId8"/>
    <p:sldId id="263" r:id="rId9"/>
    <p:sldId id="267" r:id="rId10"/>
    <p:sldId id="265" r:id="rId11"/>
    <p:sldId id="270" r:id="rId12"/>
    <p:sldId id="268" r:id="rId13"/>
    <p:sldId id="269" r:id="rId14"/>
    <p:sldId id="271" r:id="rId15"/>
    <p:sldId id="348" r:id="rId16"/>
    <p:sldId id="266" r:id="rId17"/>
    <p:sldId id="264" r:id="rId18"/>
    <p:sldId id="272" r:id="rId19"/>
    <p:sldId id="273" r:id="rId20"/>
    <p:sldId id="274" r:id="rId21"/>
    <p:sldId id="275" r:id="rId22"/>
    <p:sldId id="284" r:id="rId23"/>
    <p:sldId id="276" r:id="rId24"/>
    <p:sldId id="337" r:id="rId25"/>
    <p:sldId id="286" r:id="rId26"/>
    <p:sldId id="277" r:id="rId27"/>
    <p:sldId id="278" r:id="rId28"/>
    <p:sldId id="279" r:id="rId29"/>
    <p:sldId id="347" r:id="rId30"/>
    <p:sldId id="280" r:id="rId31"/>
    <p:sldId id="336" r:id="rId32"/>
    <p:sldId id="281" r:id="rId33"/>
    <p:sldId id="282" r:id="rId34"/>
    <p:sldId id="283" r:id="rId35"/>
    <p:sldId id="287" r:id="rId36"/>
    <p:sldId id="288" r:id="rId37"/>
    <p:sldId id="349" r:id="rId38"/>
    <p:sldId id="289" r:id="rId39"/>
    <p:sldId id="290" r:id="rId40"/>
    <p:sldId id="352" r:id="rId41"/>
    <p:sldId id="291" r:id="rId42"/>
    <p:sldId id="302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38" r:id="rId53"/>
    <p:sldId id="325" r:id="rId54"/>
    <p:sldId id="326" r:id="rId55"/>
    <p:sldId id="350" r:id="rId56"/>
    <p:sldId id="351" r:id="rId57"/>
    <p:sldId id="294" r:id="rId58"/>
    <p:sldId id="310" r:id="rId59"/>
    <p:sldId id="311" r:id="rId60"/>
    <p:sldId id="312" r:id="rId61"/>
    <p:sldId id="313" r:id="rId62"/>
    <p:sldId id="295" r:id="rId63"/>
    <p:sldId id="339" r:id="rId64"/>
    <p:sldId id="340" r:id="rId65"/>
    <p:sldId id="342" r:id="rId66"/>
    <p:sldId id="341" r:id="rId67"/>
    <p:sldId id="343" r:id="rId68"/>
    <p:sldId id="344" r:id="rId69"/>
    <p:sldId id="345" r:id="rId70"/>
    <p:sldId id="346" r:id="rId71"/>
    <p:sldId id="299" r:id="rId72"/>
    <p:sldId id="335" r:id="rId73"/>
    <p:sldId id="301" r:id="rId74"/>
    <p:sldId id="300" r:id="rId75"/>
    <p:sldId id="353" r:id="rId76"/>
    <p:sldId id="304" r:id="rId7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0099CC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2" d="100"/>
          <a:sy n="112" d="100"/>
        </p:scale>
        <p:origin x="16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F37C48F-3CC6-47AE-B944-E29080FC081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899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65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84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516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latin typeface="Arial" panose="020B0604020202020204" pitchFamily="34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D225ED-34FE-4DC1-AC12-58AB95C5DEC7}" type="slidenum">
              <a:rPr lang="en-US" altLang="zh-TW" smtClean="0"/>
              <a:pPr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410200" cy="476250"/>
          </a:xfrm>
        </p:spPr>
        <p:txBody>
          <a:bodyPr/>
          <a:lstStyle>
            <a:lvl1pPr>
              <a:defRPr dirty="0" smtClean="0">
                <a:solidFill>
                  <a:srgbClr val="0099CC"/>
                </a:solidFill>
              </a:defRPr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6A52468E-6B56-44D4-8342-5A8535EF60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755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E40EFBFE-F96F-4C58-A88D-F6B9C0AAEA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202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47152042-AB5F-4206-B189-1242954DE7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218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B0C8B70E-BB62-4664-87E0-2A9ED867DA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69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54EE73C7-2BC6-45A9-8D1D-443846E205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5679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2761A337-73AF-45E8-AE1F-0D4D11CBAF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26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410200" cy="476250"/>
          </a:xfrm>
        </p:spPr>
        <p:txBody>
          <a:bodyPr/>
          <a:lstStyle>
            <a:lvl1pPr>
              <a:defRPr dirty="0" smtClean="0">
                <a:solidFill>
                  <a:srgbClr val="0099CC"/>
                </a:solidFill>
              </a:defRPr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5AD410F0-7B78-435C-93A8-934699EF72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102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59DBB039-7E55-4198-B698-DC4F222590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6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E1EFCBEC-EB1C-49B3-849D-1EE2C9B98E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08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85ACF436-213C-49AB-B8F9-5530192D1FF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135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166B69E8-E7C5-4477-8228-476DCF59C4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706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A6B32B3C-B076-4E43-9CB6-082DC2B8AA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681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A881A5DC-85D6-4873-9B34-7658460041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392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3-</a:t>
            </a:r>
            <a:fld id="{66A03519-7425-4729-9ACF-0B5D98D015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210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94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dirty="0" smtClean="0">
                <a:solidFill>
                  <a:srgbClr val="0099CC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KROENKE AND AUER - DATABASE PROCESSING Pearson Prentice Hall 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99CC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3-</a:t>
            </a:r>
            <a:fld id="{9E59EF63-F50C-4F7C-BF6A-6900AD6D0F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ChangeArrowheads="1"/>
          </p:cNvSpPr>
          <p:nvPr/>
        </p:nvSpPr>
        <p:spPr bwMode="auto">
          <a:xfrm>
            <a:off x="3124200" y="2438400"/>
            <a:ext cx="6019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zh-TW" sz="1000" b="1" dirty="0">
              <a:solidFill>
                <a:srgbClr val="3399FF"/>
              </a:solidFill>
              <a:ea typeface="新細明體" panose="02020500000000000000" pitchFamily="18" charset="-120"/>
            </a:endParaRPr>
          </a:p>
          <a:p>
            <a:pPr algn="ctr" eaLnBrk="1" hangingPunct="1">
              <a:buFontTx/>
              <a:buNone/>
            </a:pPr>
            <a:r>
              <a:rPr lang="zh-TW" altLang="en-US" sz="4000" b="1" dirty="0">
                <a:solidFill>
                  <a:srgbClr val="0099CC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第三章</a:t>
            </a:r>
            <a:r>
              <a:rPr lang="en-US" altLang="zh-TW" sz="4000" b="1" dirty="0">
                <a:solidFill>
                  <a:srgbClr val="0099CC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:</a:t>
            </a:r>
          </a:p>
          <a:p>
            <a:pPr algn="ctr" eaLnBrk="1" hangingPunct="1">
              <a:buFontTx/>
              <a:buNone/>
            </a:pPr>
            <a:r>
              <a:rPr lang="zh-TW" altLang="en-US" sz="4000" b="1" dirty="0" smtClean="0">
                <a:latin typeface="Calibri" panose="020F0502020204030204" pitchFamily="34" charset="0"/>
                <a:ea typeface="新細明體" panose="02020500000000000000" pitchFamily="18" charset="-120"/>
              </a:rPr>
              <a:t>關聯模型正規化</a:t>
            </a:r>
            <a:endParaRPr lang="en-US" altLang="zh-TW" sz="4000" b="1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endParaRPr lang="en-US" altLang="zh-TW" sz="4000" b="1" dirty="0"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4000" b="1" dirty="0">
                <a:ea typeface="新細明體" panose="02020500000000000000" pitchFamily="18" charset="-120"/>
              </a:rPr>
              <a:t>	</a:t>
            </a:r>
          </a:p>
        </p:txBody>
      </p:sp>
      <p:sp>
        <p:nvSpPr>
          <p:cNvPr id="5123" name="Rectangle 7"/>
          <p:cNvSpPr>
            <a:spLocks noChangeArrowheads="1"/>
          </p:cNvSpPr>
          <p:nvPr/>
        </p:nvSpPr>
        <p:spPr bwMode="auto">
          <a:xfrm>
            <a:off x="457200" y="1524000"/>
            <a:ext cx="8001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endParaRPr lang="zh-TW" altLang="zh-TW">
              <a:solidFill>
                <a:srgbClr val="B3B3B3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2362200"/>
            <a:ext cx="9144000" cy="158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70613"/>
            <a:ext cx="9144000" cy="158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EB67D71E-2604-4AF8-90A0-66FC9FE5AB54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關聯</a:t>
            </a:r>
            <a:r>
              <a:rPr lang="en-US" altLang="zh-TW" sz="4000">
                <a:ea typeface="新細明體" panose="02020500000000000000" pitchFamily="18" charset="-120"/>
              </a:rPr>
              <a:t>(Relation)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800" dirty="0" smtClean="0">
                <a:ea typeface="新細明體" panose="02020500000000000000" pitchFamily="18" charset="-120"/>
              </a:rPr>
              <a:t>關聯式資料庫管理系統儲存資料表間的關係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或稱關聯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800" dirty="0" smtClean="0">
                <a:ea typeface="新細明體" panose="02020500000000000000" pitchFamily="18" charset="-120"/>
              </a:rPr>
              <a:t>關聯是二維資料表，其屬性如下：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每一列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row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,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紀錄或稱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tuple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)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為一個個體實例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(entity instance)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行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column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描述個體的特徵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或稱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attribute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feature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field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對同一行所有資料的型別都一樣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每一行的都有專有的名稱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每一列行交叉的格子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(cell)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只能儲存一個值</a:t>
            </a:r>
            <a:endParaRPr lang="en-US" altLang="zh-TW" sz="2400" dirty="0" smtClean="0">
              <a:solidFill>
                <a:srgbClr val="0066FF"/>
              </a:solidFill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行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(column)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順序不重要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列</a:t>
            </a:r>
            <a:r>
              <a:rPr lang="en-US" altLang="zh-TW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(row)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順序不重要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任兩列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應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不同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C7E834C4-FF26-49FF-8090-B7D1D21D6337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3962400" y="5562600"/>
            <a:ext cx="4800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符合上述特性的資料表為一階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正規化資料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表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NF1(normal 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form 1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endParaRPr lang="en-US" altLang="zh-TW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A Relation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15F4E4A7-69B0-4770-B3CA-59583425A46B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23558" name="AutoShape 7"/>
          <p:cNvSpPr>
            <a:spLocks noChangeArrowheads="1"/>
          </p:cNvSpPr>
          <p:nvPr/>
        </p:nvSpPr>
        <p:spPr bwMode="auto">
          <a:xfrm>
            <a:off x="1676400" y="5486400"/>
            <a:ext cx="4419600" cy="457200"/>
          </a:xfrm>
          <a:prstGeom prst="wedgeRectCallout">
            <a:avLst>
              <a:gd name="adj1" fmla="val -31861"/>
              <a:gd name="adj2" fmla="val -993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ea typeface="新細明體" panose="02020500000000000000" pitchFamily="18" charset="-120"/>
              </a:rPr>
              <a:t>是否</a:t>
            </a:r>
            <a:r>
              <a:rPr lang="zh-TW" altLang="en-US" sz="1800" dirty="0">
                <a:ea typeface="新細明體" panose="02020500000000000000" pitchFamily="18" charset="-120"/>
              </a:rPr>
              <a:t>為</a:t>
            </a:r>
            <a:r>
              <a:rPr lang="en-US" altLang="zh-TW" sz="1800" dirty="0">
                <a:ea typeface="新細明體" panose="02020500000000000000" pitchFamily="18" charset="-120"/>
              </a:rPr>
              <a:t>1NF?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524000"/>
            <a:ext cx="8229600" cy="3199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Tables That Are Not Relations:</a:t>
            </a:r>
            <a:br>
              <a:rPr lang="en-US" altLang="zh-TW" sz="4000">
                <a:ea typeface="新細明體" panose="02020500000000000000" pitchFamily="18" charset="-120"/>
              </a:rPr>
            </a:br>
            <a:r>
              <a:rPr lang="en-US" altLang="zh-TW" sz="4000">
                <a:ea typeface="新細明體" panose="02020500000000000000" pitchFamily="18" charset="-120"/>
              </a:rPr>
              <a:t>Multiple Entries per Cell</a:t>
            </a:r>
          </a:p>
        </p:txBody>
      </p:sp>
      <p:pic>
        <p:nvPicPr>
          <p:cNvPr id="25603" name="Picture 6" descr="C:\Users\Auer.WWU\Auer-Projects\Kroenke-Auer-Projects\Kroenke-Auer-DBP-e11\DBP-e11-Supplements\Images\Chapter03\Fig3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00200"/>
            <a:ext cx="758190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7F2A0AE9-F3E6-4401-8585-51C91E2A65A2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5605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7467600" y="3200400"/>
            <a:ext cx="838200" cy="76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25607" name="AutoShape 8"/>
          <p:cNvSpPr>
            <a:spLocks noChangeArrowheads="1"/>
          </p:cNvSpPr>
          <p:nvPr/>
        </p:nvSpPr>
        <p:spPr bwMode="auto">
          <a:xfrm>
            <a:off x="1676400" y="5638800"/>
            <a:ext cx="4419600" cy="457200"/>
          </a:xfrm>
          <a:prstGeom prst="wedgeRectCallout">
            <a:avLst>
              <a:gd name="adj1" fmla="val -31861"/>
              <a:gd name="adj2" fmla="val -132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ea typeface="新細明體" panose="02020500000000000000" pitchFamily="18" charset="-120"/>
              </a:rPr>
              <a:t>是否</a:t>
            </a:r>
            <a:r>
              <a:rPr lang="zh-TW" altLang="en-US" sz="1800" dirty="0">
                <a:ea typeface="新細明體" panose="02020500000000000000" pitchFamily="18" charset="-120"/>
              </a:rPr>
              <a:t>為</a:t>
            </a:r>
            <a:r>
              <a:rPr lang="en-US" altLang="zh-TW" sz="1800" dirty="0">
                <a:ea typeface="新細明體" panose="02020500000000000000" pitchFamily="18" charset="-120"/>
              </a:rPr>
              <a:t>1NF?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Tables That Are Not Relations:</a:t>
            </a:r>
            <a:br>
              <a:rPr lang="en-US" altLang="zh-TW" sz="4000">
                <a:ea typeface="新細明體" panose="02020500000000000000" pitchFamily="18" charset="-120"/>
              </a:rPr>
            </a:br>
            <a:r>
              <a:rPr lang="en-US" altLang="zh-TW" sz="4000">
                <a:ea typeface="新細明體" panose="02020500000000000000" pitchFamily="18" charset="-120"/>
              </a:rPr>
              <a:t>Table with Required Row Order</a:t>
            </a:r>
          </a:p>
        </p:txBody>
      </p:sp>
      <p:pic>
        <p:nvPicPr>
          <p:cNvPr id="27651" name="Picture 6" descr="C:\Users\Auer.WWU\Auer-Projects\Kroenke-Auer-Projects\Kroenke-Auer-DBP-e11\DBP-e11-Supplements\Images\Chapter03\Fig3-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524000"/>
            <a:ext cx="7004050" cy="4487863"/>
          </a:xfrm>
        </p:spPr>
      </p:pic>
      <p:sp>
        <p:nvSpPr>
          <p:cNvPr id="2765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E5491F2B-337A-4C65-9D23-99BC737E9B95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7653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1143000" y="3048000"/>
            <a:ext cx="6934200" cy="106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27656" name="AutoShape 9"/>
          <p:cNvSpPr>
            <a:spLocks noChangeArrowheads="1"/>
          </p:cNvSpPr>
          <p:nvPr/>
        </p:nvSpPr>
        <p:spPr bwMode="auto">
          <a:xfrm>
            <a:off x="2209800" y="6324600"/>
            <a:ext cx="4343400" cy="533400"/>
          </a:xfrm>
          <a:prstGeom prst="wedgeRectCallout">
            <a:avLst>
              <a:gd name="adj1" fmla="val -31542"/>
              <a:gd name="adj2" fmla="val -1208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ea typeface="新細明體" panose="02020500000000000000" pitchFamily="18" charset="-120"/>
              </a:rPr>
              <a:t>是否</a:t>
            </a:r>
            <a:r>
              <a:rPr lang="zh-TW" altLang="en-US" sz="1800" dirty="0">
                <a:ea typeface="新細明體" panose="02020500000000000000" pitchFamily="18" charset="-120"/>
              </a:rPr>
              <a:t>為</a:t>
            </a:r>
            <a:r>
              <a:rPr lang="en-US" altLang="zh-TW" sz="1800" dirty="0">
                <a:ea typeface="新細明體" panose="02020500000000000000" pitchFamily="18" charset="-120"/>
              </a:rPr>
              <a:t>1NF?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A Relation with Values</a:t>
            </a:r>
            <a:br>
              <a:rPr lang="en-US" altLang="zh-TW" sz="4000">
                <a:ea typeface="新細明體" panose="02020500000000000000" pitchFamily="18" charset="-120"/>
              </a:rPr>
            </a:br>
            <a:r>
              <a:rPr lang="en-US" altLang="zh-TW" sz="4000">
                <a:ea typeface="新細明體" panose="02020500000000000000" pitchFamily="18" charset="-120"/>
              </a:rPr>
              <a:t> of Varying Length</a:t>
            </a:r>
          </a:p>
        </p:txBody>
      </p:sp>
      <p:pic>
        <p:nvPicPr>
          <p:cNvPr id="29699" name="Picture 7" descr="C:\Users\Auer.WWU\Auer-Projects\Kroenke-Auer-Projects\Kroenke-Auer-DBP-e11\DBP-e11-Supplements\Images\Chapter03\Fig3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614488"/>
            <a:ext cx="7618412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BD0A3152-4F43-4790-B870-3ED11E4770F6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9701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29702" name="AutoShape 7"/>
          <p:cNvSpPr>
            <a:spLocks noChangeArrowheads="1"/>
          </p:cNvSpPr>
          <p:nvPr/>
        </p:nvSpPr>
        <p:spPr bwMode="auto">
          <a:xfrm>
            <a:off x="3581400" y="6172200"/>
            <a:ext cx="4419600" cy="457200"/>
          </a:xfrm>
          <a:prstGeom prst="wedgeRectCallout">
            <a:avLst>
              <a:gd name="adj1" fmla="val -22125"/>
              <a:gd name="adj2" fmla="val -147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 smtClean="0">
                <a:ea typeface="新細明體" panose="02020500000000000000" pitchFamily="18" charset="-120"/>
              </a:rPr>
              <a:t>是否</a:t>
            </a:r>
            <a:r>
              <a:rPr lang="zh-TW" altLang="en-US" sz="1800" dirty="0">
                <a:ea typeface="新細明體" panose="02020500000000000000" pitchFamily="18" charset="-120"/>
              </a:rPr>
              <a:t>為</a:t>
            </a:r>
            <a:r>
              <a:rPr lang="en-US" altLang="zh-TW" sz="1800" dirty="0">
                <a:ea typeface="新細明體" panose="02020500000000000000" pitchFamily="18" charset="-120"/>
              </a:rPr>
              <a:t>1NF?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領域完整性限制</a:t>
            </a:r>
            <a:r>
              <a:rPr lang="en-US" sz="4000" dirty="0">
                <a:ea typeface="新細明體" panose="02020500000000000000" pitchFamily="18" charset="-120"/>
              </a:rPr>
              <a:t/>
            </a:r>
            <a:br>
              <a:rPr lang="en-US" sz="4000" dirty="0">
                <a:ea typeface="新細明體" panose="02020500000000000000" pitchFamily="18" charset="-120"/>
              </a:rPr>
            </a:br>
            <a:r>
              <a:rPr lang="en-US" sz="4000" dirty="0">
                <a:ea typeface="新細明體" panose="02020500000000000000" pitchFamily="18" charset="-120"/>
              </a:rPr>
              <a:t>(The Domain </a:t>
            </a:r>
            <a:r>
              <a:rPr lang="en-US" sz="4000" dirty="0" err="1">
                <a:ea typeface="新細明體" panose="02020500000000000000" pitchFamily="18" charset="-120"/>
              </a:rPr>
              <a:t>lntegrity</a:t>
            </a:r>
            <a:r>
              <a:rPr lang="en-US" sz="4000" dirty="0">
                <a:ea typeface="新細明體" panose="02020500000000000000" pitchFamily="18" charset="-120"/>
              </a:rPr>
              <a:t> Constraint)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800" dirty="0" smtClean="0"/>
              <a:t>資料表相同欄位，其資料型別相同</a:t>
            </a:r>
            <a:endParaRPr lang="en-US" altLang="zh-TW" sz="2800" dirty="0" smtClean="0"/>
          </a:p>
          <a:p>
            <a:pPr>
              <a:lnSpc>
                <a:spcPct val="90000"/>
              </a:lnSpc>
            </a:pPr>
            <a:r>
              <a:rPr lang="zh-TW" altLang="en-US" sz="2800" dirty="0" smtClean="0"/>
              <a:t>領域表特定的欄位概念，如某一欄位用來儲存姓名，則所有紀錄在該欄位的值，均應為姓名，不能為其他值</a:t>
            </a:r>
            <a:endParaRPr lang="en-US" altLang="zh-TW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3-</a:t>
            </a:r>
            <a:fld id="{942EF2E3-186B-41B4-AB3A-440025D7F7FF}" type="slidenum">
              <a:rPr lang="en-US" smtClean="0"/>
              <a:pPr>
                <a:defRPr/>
              </a:pPr>
              <a:t>15</a:t>
            </a:fld>
            <a:endParaRPr lang="en-US" smtClean="0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983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課本中交互使用的資料庫用語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雖然不是所有的資料表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(table)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都是關聯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(relation)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，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table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和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relation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在資料庫用語中會交互使用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在課本中有時使用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table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，有時使用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relation)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下列行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(column)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的名詞是混用的</a:t>
            </a:r>
          </a:p>
        </p:txBody>
      </p:sp>
      <p:pic>
        <p:nvPicPr>
          <p:cNvPr id="31748" name="Picture 6" descr="C:\Users\Auer.WWU\Auer-Projects\Kroenke-Auer-Projects\Kroenke-Auer-DBP-e11\DBP-e11-Supplements\Images\Chapter03\Fig3-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3048000"/>
            <a:ext cx="6975475" cy="3086100"/>
          </a:xfrm>
        </p:spPr>
      </p:pic>
      <p:sp>
        <p:nvSpPr>
          <p:cNvPr id="3174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C78C8F2E-B210-4F07-B7A0-AE65CA84C53C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31750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31751" name="Rectangle 8"/>
          <p:cNvSpPr>
            <a:spLocks noChangeArrowheads="1"/>
          </p:cNvSpPr>
          <p:nvPr/>
        </p:nvSpPr>
        <p:spPr bwMode="auto">
          <a:xfrm>
            <a:off x="1143000" y="3124200"/>
            <a:ext cx="1295400" cy="2895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31752" name="Rectangle 11"/>
          <p:cNvSpPr>
            <a:spLocks noChangeArrowheads="1"/>
          </p:cNvSpPr>
          <p:nvPr/>
        </p:nvSpPr>
        <p:spPr bwMode="auto">
          <a:xfrm>
            <a:off x="3429000" y="3124200"/>
            <a:ext cx="15240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31753" name="Rectangle 12"/>
          <p:cNvSpPr>
            <a:spLocks noChangeArrowheads="1"/>
          </p:cNvSpPr>
          <p:nvPr/>
        </p:nvSpPr>
        <p:spPr bwMode="auto">
          <a:xfrm>
            <a:off x="5791200" y="3124200"/>
            <a:ext cx="1524000" cy="2895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31754" name="Rectangle 11"/>
          <p:cNvSpPr>
            <a:spLocks noChangeArrowheads="1"/>
          </p:cNvSpPr>
          <p:nvPr/>
        </p:nvSpPr>
        <p:spPr bwMode="auto">
          <a:xfrm>
            <a:off x="1828800" y="5715000"/>
            <a:ext cx="54864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混用的名詞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功能</a:t>
            </a:r>
            <a:r>
              <a:rPr lang="zh-TW" altLang="en-US" sz="4000" dirty="0" smtClean="0">
                <a:ea typeface="新細明體" panose="02020500000000000000" pitchFamily="18" charset="-120"/>
              </a:rPr>
              <a:t>依賴性</a:t>
            </a:r>
            <a:r>
              <a:rPr lang="en-US" altLang="zh-TW" sz="4000" dirty="0" smtClean="0">
                <a:ea typeface="新細明體" panose="02020500000000000000" pitchFamily="18" charset="-120"/>
              </a:rPr>
              <a:t/>
            </a:r>
            <a:br>
              <a:rPr lang="en-US" altLang="zh-TW" sz="4000" dirty="0" smtClean="0">
                <a:ea typeface="新細明體" panose="02020500000000000000" pitchFamily="18" charset="-120"/>
              </a:rPr>
            </a:br>
            <a:r>
              <a:rPr lang="en-US" altLang="zh-TW" sz="4000" dirty="0" smtClean="0">
                <a:ea typeface="新細明體" panose="02020500000000000000" pitchFamily="18" charset="-120"/>
              </a:rPr>
              <a:t>(</a:t>
            </a:r>
            <a:r>
              <a:rPr lang="en-US" altLang="zh-TW" sz="4000" dirty="0">
                <a:ea typeface="新細明體" panose="02020500000000000000" pitchFamily="18" charset="-120"/>
              </a:rPr>
              <a:t>Functional Dependency)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功能性相依指一個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些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欄位的值可由另一個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些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欄位的值導出</a:t>
            </a:r>
            <a:endParaRPr lang="en-US" altLang="zh-TW" sz="2800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如知道學號就可以知道名</a:t>
            </a:r>
            <a:r>
              <a:rPr lang="zh-TW" altLang="en-US" sz="2800" dirty="0">
                <a:ea typeface="新細明體" panose="02020500000000000000" pitchFamily="18" charset="-120"/>
              </a:rPr>
              <a:t>子</a:t>
            </a:r>
            <a:endParaRPr lang="zh-TW" altLang="en-US" sz="28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StudentID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StudentName</a:t>
            </a:r>
            <a:endParaRPr lang="en-US" altLang="zh-TW" sz="1800" b="1" dirty="0" smtClean="0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StudentID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 (</a:t>
            </a:r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DormName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</a:t>
            </a:r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DormRoom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Fee)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箭號左邊屬性稱為決定性屬性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(determinant)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功能依賴性有時因為方程式的關係，如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:</a:t>
            </a:r>
          </a:p>
          <a:p>
            <a:pPr lvl="1" eaLnBrk="1" hangingPunct="1">
              <a:buFontTx/>
              <a:buNone/>
            </a:pPr>
            <a:r>
              <a:rPr lang="en-US" altLang="zh-TW" dirty="0" smtClean="0">
                <a:ea typeface="新細明體" panose="02020500000000000000" pitchFamily="18" charset="-120"/>
              </a:rPr>
              <a:t>		</a:t>
            </a:r>
            <a:r>
              <a:rPr lang="en-US" altLang="zh-TW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ExtendedPrice</a:t>
            </a: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= Quantity X </a:t>
            </a:r>
            <a:r>
              <a:rPr lang="en-US" altLang="zh-TW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UnitPrice</a:t>
            </a:r>
            <a:endParaRPr lang="en-US" altLang="zh-TW" b="1" dirty="0" smtClean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lvl="1" eaLnBrk="1" hangingPunct="1">
              <a:buFontTx/>
              <a:buNone/>
            </a:pP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	(Quantity, </a:t>
            </a:r>
            <a:r>
              <a:rPr lang="en-US" altLang="zh-TW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UnitPrice</a:t>
            </a: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 </a:t>
            </a: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ExtendedPrice</a:t>
            </a:r>
            <a:endParaRPr lang="en-US" altLang="zh-TW" b="1" dirty="0" smtClean="0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功能相依性並不全然等於方程式</a:t>
            </a:r>
            <a:endParaRPr lang="en-US" altLang="zh-TW" sz="2800" dirty="0" smtClean="0">
              <a:ea typeface="新細明體" panose="02020500000000000000" pitchFamily="18" charset="-120"/>
            </a:endParaRP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44590D5D-3755-4234-8B15-633437C45C0E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5029200" y="2133600"/>
            <a:ext cx="4114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StudentName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功能性相依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StudentID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StudentID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決定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StudentName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一個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StudentID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對應到一個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StuentName)</a:t>
            </a:r>
          </a:p>
        </p:txBody>
      </p:sp>
      <p:sp>
        <p:nvSpPr>
          <p:cNvPr id="33798" name="AutoShape 8"/>
          <p:cNvSpPr>
            <a:spLocks noChangeArrowheads="1"/>
          </p:cNvSpPr>
          <p:nvPr/>
        </p:nvSpPr>
        <p:spPr bwMode="auto">
          <a:xfrm>
            <a:off x="7162800" y="3124200"/>
            <a:ext cx="1828800" cy="381000"/>
          </a:xfrm>
          <a:prstGeom prst="wedgeRectCallout">
            <a:avLst>
              <a:gd name="adj1" fmla="val -64843"/>
              <a:gd name="adj2" fmla="val -8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反過來不成立</a:t>
            </a:r>
          </a:p>
        </p:txBody>
      </p:sp>
      <p:sp>
        <p:nvSpPr>
          <p:cNvPr id="33799" name="AutoShape 9"/>
          <p:cNvSpPr>
            <a:spLocks noChangeArrowheads="1"/>
          </p:cNvSpPr>
          <p:nvPr/>
        </p:nvSpPr>
        <p:spPr bwMode="auto">
          <a:xfrm>
            <a:off x="685800" y="6278563"/>
            <a:ext cx="7772400" cy="411163"/>
          </a:xfrm>
          <a:prstGeom prst="wedgeRectCallout">
            <a:avLst>
              <a:gd name="adj1" fmla="val -21011"/>
              <a:gd name="adj2" fmla="val -506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若是方程式其實就沒有那麼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必要，儲存在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資料表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中，要顯示時再計算即可</a:t>
            </a:r>
            <a:endParaRPr lang="zh-TW" altLang="en-US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功能相依並不是指方程式</a:t>
            </a:r>
            <a:endParaRPr lang="en-US" altLang="zh-TW" sz="4000" dirty="0">
              <a:ea typeface="新細明體" panose="02020500000000000000" pitchFamily="18" charset="-12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648200"/>
            <a:ext cx="5257800" cy="1524000"/>
          </a:xfrm>
        </p:spPr>
        <p:txBody>
          <a:bodyPr/>
          <a:lstStyle/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rgbClr val="0066FF"/>
                </a:solidFill>
                <a:ea typeface="新細明體" panose="02020500000000000000" pitchFamily="18" charset="-120"/>
              </a:rPr>
              <a:t>  ObjectColor </a:t>
            </a:r>
            <a:r>
              <a:rPr lang="en-US" altLang="zh-TW" sz="2400" b="1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Weight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 ObjectColor  Shape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 ObjectColor</a:t>
            </a:r>
            <a:r>
              <a:rPr lang="en-US" altLang="zh-TW" sz="1800" b="1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lang="en-US" altLang="zh-TW" sz="2400" b="1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(Weight, Shape)</a:t>
            </a:r>
            <a:endParaRPr lang="en-US" altLang="zh-TW" sz="2400" b="1" smtClean="0">
              <a:solidFill>
                <a:srgbClr val="0066FF"/>
              </a:solidFill>
              <a:ea typeface="新細明體" panose="02020500000000000000" pitchFamily="18" charset="-120"/>
            </a:endParaRPr>
          </a:p>
        </p:txBody>
      </p:sp>
      <p:sp>
        <p:nvSpPr>
          <p:cNvPr id="3584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B0F47382-3F22-4BB9-A639-D7C1EAFB391D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35845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3584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5461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5715000" y="4572000"/>
            <a:ext cx="34290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</a:pP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Weight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功能性相依</a:t>
            </a:r>
            <a:r>
              <a:rPr lang="en-US" altLang="zh-TW" sz="1800" dirty="0" err="1" smtClean="0">
                <a:solidFill>
                  <a:srgbClr val="FF0000"/>
                </a:solidFill>
                <a:ea typeface="新細明體" panose="02020500000000000000" pitchFamily="18" charset="-120"/>
              </a:rPr>
              <a:t>ObjectColor</a:t>
            </a:r>
            <a:endParaRPr lang="zh-TW" altLang="en-US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en-US" altLang="zh-TW" sz="18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ObjectColor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決定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Weight</a:t>
            </a:r>
          </a:p>
          <a:p>
            <a:pPr marL="285750" indent="-285750" eaLnBrk="1" hangingPunct="1">
              <a:spcBef>
                <a:spcPct val="0"/>
              </a:spcBef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看到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Red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就可知道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Weight=5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反向不成立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35848" name="AutoShape 9"/>
          <p:cNvSpPr>
            <a:spLocks noChangeArrowheads="1"/>
          </p:cNvSpPr>
          <p:nvPr/>
        </p:nvSpPr>
        <p:spPr bwMode="auto">
          <a:xfrm>
            <a:off x="381000" y="2743200"/>
            <a:ext cx="2057400" cy="533400"/>
          </a:xfrm>
          <a:prstGeom prst="wedgeRectCallout">
            <a:avLst>
              <a:gd name="adj1" fmla="val 58875"/>
              <a:gd name="adj2" fmla="val -184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此例很難寫出公式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複合決定</a:t>
            </a:r>
            <a:r>
              <a:rPr lang="zh-TW" altLang="en-US" sz="4000" dirty="0" smtClean="0">
                <a:ea typeface="新細明體" panose="02020500000000000000" pitchFamily="18" charset="-120"/>
              </a:rPr>
              <a:t>屬性</a:t>
            </a:r>
            <a:r>
              <a:rPr lang="en-US" altLang="zh-TW" sz="4000" dirty="0" smtClean="0">
                <a:ea typeface="新細明體" panose="02020500000000000000" pitchFamily="18" charset="-120"/>
              </a:rPr>
              <a:t/>
            </a:r>
            <a:br>
              <a:rPr lang="en-US" altLang="zh-TW" sz="4000" dirty="0" smtClean="0">
                <a:ea typeface="新細明體" panose="02020500000000000000" pitchFamily="18" charset="-120"/>
              </a:rPr>
            </a:br>
            <a:r>
              <a:rPr lang="en-US" altLang="zh-TW" sz="4000" dirty="0" smtClean="0">
                <a:ea typeface="新細明體" panose="02020500000000000000" pitchFamily="18" charset="-120"/>
              </a:rPr>
              <a:t>(</a:t>
            </a:r>
            <a:r>
              <a:rPr lang="en-US" altLang="zh-TW" sz="4000" dirty="0">
                <a:ea typeface="新細明體" panose="02020500000000000000" pitchFamily="18" charset="-120"/>
              </a:rPr>
              <a:t>Composite Determinants)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zh-TW" altLang="en-US" sz="2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複合決定性屬性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(Composite determinant)</a:t>
            </a:r>
            <a:r>
              <a:rPr lang="en-US" altLang="zh-TW" sz="2800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= 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功能依賴性的決定屬性不只一個欄位，如</a:t>
            </a:r>
            <a:endParaRPr lang="en-US" altLang="zh-TW" sz="2800" dirty="0" smtClean="0">
              <a:solidFill>
                <a:schemeClr val="bg2"/>
              </a:solidFill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 b="1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     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(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StudentName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ClassName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)  (Grade)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0E359442-E67F-403F-BB4A-F06F89B887AD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37893" name="AutoShape 7"/>
          <p:cNvSpPr>
            <a:spLocks noChangeArrowheads="1"/>
          </p:cNvSpPr>
          <p:nvPr/>
        </p:nvSpPr>
        <p:spPr bwMode="auto">
          <a:xfrm>
            <a:off x="1485900" y="4114800"/>
            <a:ext cx="6172200" cy="533400"/>
          </a:xfrm>
          <a:prstGeom prst="wedgeRectCallout">
            <a:avLst>
              <a:gd name="adj1" fmla="val -18540"/>
              <a:gd name="adj2" fmla="val -347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>
                <a:ea typeface="新細明體" panose="02020500000000000000" pitchFamily="18" charset="-120"/>
              </a:rPr>
              <a:t>學生姓名</a:t>
            </a:r>
            <a:r>
              <a:rPr lang="en-US" altLang="zh-TW" sz="2000" dirty="0">
                <a:ea typeface="新細明體" panose="02020500000000000000" pitchFamily="18" charset="-120"/>
              </a:rPr>
              <a:t>+</a:t>
            </a:r>
            <a:r>
              <a:rPr lang="zh-TW" altLang="en-US" sz="2000" dirty="0">
                <a:ea typeface="新細明體" panose="02020500000000000000" pitchFamily="18" charset="-120"/>
              </a:rPr>
              <a:t>班級名稱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決定成績 </a:t>
            </a:r>
            <a:r>
              <a:rPr lang="en-US" altLang="zh-TW" sz="2000" dirty="0">
                <a:ea typeface="新細明體" panose="02020500000000000000" pitchFamily="18" charset="-120"/>
              </a:rPr>
              <a:t>(</a:t>
            </a:r>
            <a:r>
              <a:rPr lang="zh-TW" altLang="en-US" sz="2000" dirty="0">
                <a:ea typeface="新細明體" panose="02020500000000000000" pitchFamily="18" charset="-120"/>
              </a:rPr>
              <a:t>此式能成立的條件</a:t>
            </a:r>
            <a:r>
              <a:rPr lang="en-US" altLang="zh-TW" sz="2000" dirty="0">
                <a:ea typeface="新細明體" panose="02020500000000000000" pitchFamily="18" charset="-120"/>
              </a:rPr>
              <a:t>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 dirty="0" smtClean="0">
                <a:ea typeface="新細明體" panose="02020500000000000000" pitchFamily="18" charset="-120"/>
              </a:rPr>
              <a:t>本章學習重點</a:t>
            </a:r>
            <a:endParaRPr lang="en-US" altLang="zh-TW" sz="4000" dirty="0" smtClean="0">
              <a:ea typeface="新細明體" panose="02020500000000000000" pitchFamily="18" charset="-12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了解關聯資料庫專有名詞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了解關聯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(relation)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的特性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了解關聯模型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(relational model 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相關名詞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了解功能相依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(functional dependency)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、決定性屬性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(determinant)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、依賴屬性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(dependent attribute)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了解主鍵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(primary key)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、候選鍵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(candidate key)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、複合鍵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(composite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了解關聯的新增異常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(insertion anomaly)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、刪除異常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(deletion anomaly)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、修改異常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(update anomaly)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了解正規化過程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一階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~BCNF)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149ADE4A-1512-431C-9691-AC7208F0FF15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7173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功能依賴性法則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</a:rPr>
              <a:t>If A </a:t>
            </a:r>
            <a:r>
              <a:rPr lang="en-US" altLang="zh-TW" sz="2800" dirty="0" smtClean="0">
                <a:ea typeface="新細明體" panose="02020500000000000000" pitchFamily="18" charset="-120"/>
                <a:sym typeface="Wingdings" panose="05000000000000000000" pitchFamily="2" charset="2"/>
              </a:rPr>
              <a:t> (B, C), then A  B and A C.</a:t>
            </a:r>
          </a:p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  <a:sym typeface="Wingdings" panose="05000000000000000000" pitchFamily="2" charset="2"/>
              </a:rPr>
              <a:t>If (A,B)  C, then neither A </a:t>
            </a:r>
            <a:r>
              <a:rPr lang="en-US" altLang="zh-TW" sz="2800" i="1" dirty="0" smtClean="0">
                <a:ea typeface="新細明體" panose="02020500000000000000" pitchFamily="18" charset="-120"/>
                <a:sym typeface="Wingdings" panose="05000000000000000000" pitchFamily="2" charset="2"/>
              </a:rPr>
              <a:t>nor</a:t>
            </a:r>
            <a:r>
              <a:rPr lang="en-US" altLang="zh-TW" sz="2800" dirty="0" smtClean="0">
                <a:ea typeface="新細明體" panose="02020500000000000000" pitchFamily="18" charset="-120"/>
                <a:sym typeface="Wingdings" panose="05000000000000000000" pitchFamily="2" charset="2"/>
              </a:rPr>
              <a:t> B determines C by itself.</a:t>
            </a:r>
            <a:r>
              <a:rPr lang="zh-TW" altLang="en-US" sz="2800" dirty="0" smtClean="0"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A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和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共同決定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C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，即單獨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A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或單獨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無法決定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C</a:t>
            </a:r>
            <a:endParaRPr lang="en-US" altLang="zh-TW" sz="2800" dirty="0" smtClean="0">
              <a:solidFill>
                <a:srgbClr val="0066FF"/>
              </a:solidFill>
              <a:ea typeface="新細明體" panose="02020500000000000000" pitchFamily="18" charset="-120"/>
            </a:endParaRPr>
          </a:p>
        </p:txBody>
      </p:sp>
      <p:sp>
        <p:nvSpPr>
          <p:cNvPr id="3994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6C06AA95-3515-4F83-8793-C9AAB920158E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89915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功能相依</a:t>
            </a:r>
            <a:r>
              <a:rPr lang="zh-TW" altLang="en-US" sz="4000" dirty="0" smtClean="0">
                <a:ea typeface="新細明體" panose="02020500000000000000" pitchFamily="18" charset="-120"/>
              </a:rPr>
              <a:t>性</a:t>
            </a:r>
            <a:r>
              <a:rPr lang="en-US" altLang="zh-TW" sz="4000" dirty="0" smtClean="0">
                <a:ea typeface="新細明體" panose="02020500000000000000" pitchFamily="18" charset="-120"/>
              </a:rPr>
              <a:t>(</a:t>
            </a:r>
            <a:r>
              <a:rPr lang="en-US" altLang="zh-TW" sz="4000" dirty="0">
                <a:ea typeface="新細明體" panose="02020500000000000000" pitchFamily="18" charset="-120"/>
              </a:rPr>
              <a:t>Functional Dependencies) in the SKU_DATA Table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DFE8B667-5443-41D2-BE96-71626A183143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41989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457200" y="4724400"/>
            <a:ext cx="83820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Functional dependency(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功能相依性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):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一個屬性的值由另一個屬性的值來決定</a:t>
            </a:r>
            <a:endParaRPr lang="zh-TW" altLang="en-US" sz="180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看到</a:t>
            </a:r>
            <a:r>
              <a:rPr lang="en-US" altLang="zh-TW" sz="1800"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ea typeface="新細明體" panose="02020500000000000000" pitchFamily="18" charset="-120"/>
              </a:rPr>
              <a:t>為</a:t>
            </a:r>
            <a:r>
              <a:rPr lang="en-US" altLang="zh-TW" sz="1800">
                <a:ea typeface="新細明體" panose="02020500000000000000" pitchFamily="18" charset="-120"/>
              </a:rPr>
              <a:t>201000</a:t>
            </a:r>
            <a:r>
              <a:rPr lang="zh-TW" altLang="en-US" sz="1800">
                <a:ea typeface="新細明體" panose="02020500000000000000" pitchFamily="18" charset="-120"/>
              </a:rPr>
              <a:t>，就可知道它的</a:t>
            </a:r>
            <a:r>
              <a:rPr lang="en-US" altLang="zh-TW" sz="1800">
                <a:ea typeface="新細明體" panose="02020500000000000000" pitchFamily="18" charset="-120"/>
              </a:rPr>
              <a:t>Department</a:t>
            </a:r>
            <a:r>
              <a:rPr lang="zh-TW" altLang="en-US" sz="1800">
                <a:ea typeface="新細明體" panose="02020500000000000000" pitchFamily="18" charset="-120"/>
              </a:rPr>
              <a:t>為</a:t>
            </a:r>
            <a:r>
              <a:rPr lang="en-US" altLang="zh-TW" sz="1800">
                <a:ea typeface="新細明體" panose="02020500000000000000" pitchFamily="18" charset="-120"/>
              </a:rPr>
              <a:t>Camping</a:t>
            </a:r>
            <a:r>
              <a:rPr lang="zh-TW" altLang="en-US" sz="1800">
                <a:ea typeface="新細明體" panose="02020500000000000000" pitchFamily="18" charset="-120"/>
              </a:rPr>
              <a:t>，</a:t>
            </a:r>
            <a:r>
              <a:rPr lang="en-US" altLang="zh-TW" sz="1800">
                <a:ea typeface="新細明體" panose="02020500000000000000" pitchFamily="18" charset="-120"/>
              </a:rPr>
              <a:t>Buyer</a:t>
            </a:r>
            <a:r>
              <a:rPr lang="zh-TW" altLang="en-US" sz="1800">
                <a:ea typeface="新細明體" panose="02020500000000000000" pitchFamily="18" charset="-120"/>
              </a:rPr>
              <a:t>為</a:t>
            </a:r>
            <a:r>
              <a:rPr lang="en-US" altLang="zh-TW" sz="1800">
                <a:ea typeface="新細明體" panose="02020500000000000000" pitchFamily="18" charset="-120"/>
              </a:rPr>
              <a:t>Cindy Lo</a:t>
            </a:r>
            <a:r>
              <a:rPr lang="zh-TW" altLang="en-US" sz="1800">
                <a:ea typeface="新細明體" panose="02020500000000000000" pitchFamily="18" charset="-120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但反過來並不成立，如並無法從</a:t>
            </a:r>
            <a:r>
              <a:rPr lang="en-US" altLang="zh-TW" sz="1800">
                <a:ea typeface="新細明體" panose="02020500000000000000" pitchFamily="18" charset="-120"/>
              </a:rPr>
              <a:t>Cindy Lo</a:t>
            </a:r>
            <a:r>
              <a:rPr lang="zh-TW" altLang="en-US" sz="1800">
                <a:ea typeface="新細明體" panose="02020500000000000000" pitchFamily="18" charset="-120"/>
              </a:rPr>
              <a:t>推論出</a:t>
            </a:r>
            <a:r>
              <a:rPr lang="en-US" altLang="zh-TW" sz="1800"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ea typeface="新細明體" panose="02020500000000000000" pitchFamily="18" charset="-120"/>
              </a:rPr>
              <a:t>一定為</a:t>
            </a:r>
            <a:r>
              <a:rPr lang="en-US" altLang="zh-TW" sz="1800">
                <a:ea typeface="新細明體" panose="02020500000000000000" pitchFamily="18" charset="-120"/>
              </a:rPr>
              <a:t>201000</a:t>
            </a:r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auto">
          <a:xfrm>
            <a:off x="152400" y="2895600"/>
            <a:ext cx="1447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有哪些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功能相依性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?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Functional Dependencies in the SKU_DATA Table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  (</a:t>
            </a:r>
            <a:r>
              <a:rPr lang="en-US" altLang="zh-TW" sz="2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Department, Buyer)</a:t>
            </a:r>
          </a:p>
          <a:p>
            <a:pPr eaLnBrk="1" hangingPunct="1">
              <a:buFontTx/>
              <a:buNone/>
            </a:pPr>
            <a:endParaRPr lang="en-US" altLang="zh-TW" sz="2800" b="1" dirty="0" smtClean="0">
              <a:solidFill>
                <a:srgbClr val="0066FF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r>
              <a:rPr lang="en-US" altLang="zh-TW" sz="2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 (SKU, Department, Buyer)</a:t>
            </a:r>
          </a:p>
          <a:p>
            <a:pPr eaLnBrk="1" hangingPunct="1">
              <a:buFontTx/>
              <a:buNone/>
            </a:pPr>
            <a:endParaRPr lang="en-US" altLang="zh-TW" sz="2800" b="1" dirty="0" smtClean="0">
              <a:solidFill>
                <a:srgbClr val="0066FF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Buyer  Department 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FBC71100-3676-4B02-BACE-9F53E336F88E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44037" name="Rectangle 8"/>
          <p:cNvSpPr>
            <a:spLocks noChangeArrowheads="1"/>
          </p:cNvSpPr>
          <p:nvPr/>
        </p:nvSpPr>
        <p:spPr bwMode="auto">
          <a:xfrm>
            <a:off x="609600" y="4114800"/>
            <a:ext cx="8001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Department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功能相依於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Buyer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Buyer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決定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Department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，相同的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Buyer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會有相同的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Department</a:t>
            </a:r>
          </a:p>
        </p:txBody>
      </p:sp>
      <p:sp>
        <p:nvSpPr>
          <p:cNvPr id="44038" name="Rectangle 9"/>
          <p:cNvSpPr>
            <a:spLocks noChangeArrowheads="1"/>
          </p:cNvSpPr>
          <p:nvPr/>
        </p:nvSpPr>
        <p:spPr bwMode="auto">
          <a:xfrm>
            <a:off x="609600" y="5257800"/>
            <a:ext cx="8001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欄位和欄位間的關係，不能只看一部份資料就確定，最好的方法是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問資料的使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用者</a:t>
            </a:r>
            <a:r>
              <a:rPr lang="zh-TW" altLang="en-US" sz="1800" dirty="0">
                <a:ea typeface="新細明體" panose="02020500000000000000" pitchFamily="18" charset="-120"/>
              </a:rPr>
              <a:t>，才能確定。例如就現有資料，</a:t>
            </a:r>
            <a:r>
              <a:rPr lang="en-US" altLang="zh-TW" sz="1800" dirty="0" err="1">
                <a:ea typeface="新細明體" panose="02020500000000000000" pitchFamily="18" charset="-120"/>
              </a:rPr>
              <a:t>SKU_Description</a:t>
            </a:r>
            <a:r>
              <a:rPr lang="en-US" altLang="zh-TW" sz="1800" dirty="0">
                <a:ea typeface="新細明體" panose="02020500000000000000" pitchFamily="18" charset="-120"/>
              </a:rPr>
              <a:t>-&gt;SKU</a:t>
            </a:r>
            <a:r>
              <a:rPr lang="zh-TW" altLang="en-US" sz="1800" dirty="0">
                <a:ea typeface="新細明體" panose="02020500000000000000" pitchFamily="18" charset="-120"/>
              </a:rPr>
              <a:t>也是成立的，但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也許後來的資料就不成立</a:t>
            </a:r>
            <a:r>
              <a:rPr lang="zh-TW" altLang="en-US" sz="1800" dirty="0" smtClean="0">
                <a:ea typeface="新細明體" panose="02020500000000000000" pitchFamily="18" charset="-120"/>
              </a:rPr>
              <a:t>了 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1800" dirty="0">
                <a:ea typeface="新細明體" panose="02020500000000000000" pitchFamily="18" charset="-120"/>
              </a:rPr>
              <a:t>例如</a:t>
            </a:r>
            <a:r>
              <a:rPr lang="zh-TW" altLang="zh-TW" sz="1800" dirty="0">
                <a:ea typeface="新細明體" panose="02020500000000000000" pitchFamily="18" charset="-120"/>
              </a:rPr>
              <a:t>：</a:t>
            </a:r>
            <a:r>
              <a:rPr lang="zh-TW" altLang="en-US" sz="1800" dirty="0">
                <a:ea typeface="新細明體" panose="02020500000000000000" pitchFamily="18" charset="-120"/>
              </a:rPr>
              <a:t>不同的產品擁有相同的功能時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1800" dirty="0">
                <a:ea typeface="新細明體" panose="02020500000000000000" pitchFamily="18" charset="-120"/>
              </a:rPr>
              <a:t> 。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 dirty="0">
              <a:ea typeface="新細明體" panose="02020500000000000000" pitchFamily="18" charset="-120"/>
            </a:endParaRPr>
          </a:p>
        </p:txBody>
      </p:sp>
      <p:sp>
        <p:nvSpPr>
          <p:cNvPr id="44039" name="AutoShape 10"/>
          <p:cNvSpPr>
            <a:spLocks noChangeArrowheads="1"/>
          </p:cNvSpPr>
          <p:nvPr/>
        </p:nvSpPr>
        <p:spPr bwMode="auto">
          <a:xfrm>
            <a:off x="4495800" y="3352800"/>
            <a:ext cx="3733800" cy="609600"/>
          </a:xfrm>
          <a:prstGeom prst="wedgeRect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反過來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Department-&gt;Buyer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是錯的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611313"/>
            <a:ext cx="5311775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Functional Dependencies in the ORDER_ITEM Table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CF6FCEC3-918D-4FDD-B118-AD1C12FF35BA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46085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152400" y="2895600"/>
            <a:ext cx="1447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有哪些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功能相依性</a:t>
            </a:r>
            <a:r>
              <a:rPr lang="en-US" altLang="zh-TW" sz="1800" smtClean="0">
                <a:ea typeface="新細明體" panose="02020500000000000000" pitchFamily="18" charset="-120"/>
              </a:rPr>
              <a:t>?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  <p:sp>
        <p:nvSpPr>
          <p:cNvPr id="46087" name="AutoShape 8"/>
          <p:cNvSpPr>
            <a:spLocks noChangeArrowheads="1"/>
          </p:cNvSpPr>
          <p:nvPr/>
        </p:nvSpPr>
        <p:spPr bwMode="auto">
          <a:xfrm>
            <a:off x="685800" y="4572000"/>
            <a:ext cx="3657600" cy="1295400"/>
          </a:xfrm>
          <a:prstGeom prst="wedgeRectCallout">
            <a:avLst>
              <a:gd name="adj1" fmla="val 35764"/>
              <a:gd name="adj2" fmla="val -7818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ea typeface="新細明體" panose="02020500000000000000" pitchFamily="18" charset="-120"/>
              </a:rPr>
              <a:t>可以決定</a:t>
            </a:r>
            <a:r>
              <a:rPr lang="en-US" altLang="zh-TW" sz="1800">
                <a:ea typeface="新細明體" panose="02020500000000000000" pitchFamily="18" charset="-120"/>
              </a:rPr>
              <a:t>Price</a:t>
            </a:r>
            <a:r>
              <a:rPr lang="zh-TW" altLang="en-US" sz="1800">
                <a:ea typeface="新細明體" panose="02020500000000000000" pitchFamily="18" charset="-120"/>
              </a:rPr>
              <a:t>嗎</a:t>
            </a:r>
            <a:r>
              <a:rPr lang="en-US" altLang="zh-TW" sz="1800">
                <a:ea typeface="新細明體" panose="02020500000000000000" pitchFamily="18" charset="-120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你有檢查所有的資料紀錄</a:t>
            </a:r>
            <a:r>
              <a:rPr lang="en-US" altLang="zh-TW" sz="1800">
                <a:ea typeface="新細明體" panose="02020500000000000000" pitchFamily="18" charset="-120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資料表的使用者怎麼說</a:t>
            </a:r>
            <a:r>
              <a:rPr lang="en-US" altLang="zh-TW" sz="1800">
                <a:ea typeface="新細明體" panose="02020500000000000000" pitchFamily="18" charset="-120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合理性如何</a:t>
            </a:r>
            <a:r>
              <a:rPr lang="en-US" altLang="zh-TW" sz="180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46088" name="AutoShape 9"/>
          <p:cNvSpPr>
            <a:spLocks noChangeArrowheads="1"/>
          </p:cNvSpPr>
          <p:nvPr/>
        </p:nvSpPr>
        <p:spPr bwMode="auto">
          <a:xfrm>
            <a:off x="4953000" y="3886200"/>
            <a:ext cx="3581400" cy="2819400"/>
          </a:xfrm>
          <a:prstGeom prst="wedgeRectCallout">
            <a:avLst>
              <a:gd name="adj1" fmla="val -53593"/>
              <a:gd name="adj2" fmla="val -367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判斷方式：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1.A</a:t>
            </a:r>
            <a:r>
              <a:rPr lang="zh-TW" altLang="en-US" sz="1800" dirty="0">
                <a:ea typeface="新細明體" panose="02020500000000000000" pitchFamily="18" charset="-120"/>
              </a:rPr>
              <a:t>欄位相同值對應到</a:t>
            </a:r>
            <a:r>
              <a:rPr lang="en-US" altLang="zh-TW" sz="1800" dirty="0">
                <a:ea typeface="新細明體" panose="02020500000000000000" pitchFamily="18" charset="-120"/>
              </a:rPr>
              <a:t>B</a:t>
            </a:r>
            <a:r>
              <a:rPr lang="zh-TW" altLang="en-US" sz="1800" dirty="0">
                <a:ea typeface="新細明體" panose="02020500000000000000" pitchFamily="18" charset="-120"/>
              </a:rPr>
              <a:t>欄位的相同值，則</a:t>
            </a:r>
            <a:r>
              <a:rPr lang="en-US" altLang="zh-TW" sz="1800" dirty="0">
                <a:ea typeface="新細明體" panose="02020500000000000000" pitchFamily="18" charset="-120"/>
              </a:rPr>
              <a:t>A-&gt;B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2.A1+A2</a:t>
            </a:r>
            <a:r>
              <a:rPr lang="zh-TW" altLang="en-US" sz="1800" dirty="0">
                <a:ea typeface="新細明體" panose="02020500000000000000" pitchFamily="18" charset="-120"/>
              </a:rPr>
              <a:t>欄位相同值對應到</a:t>
            </a:r>
            <a:r>
              <a:rPr lang="en-US" altLang="zh-TW" sz="1800" dirty="0">
                <a:ea typeface="新細明體" panose="02020500000000000000" pitchFamily="18" charset="-120"/>
              </a:rPr>
              <a:t>B</a:t>
            </a:r>
            <a:r>
              <a:rPr lang="zh-TW" altLang="en-US" sz="1800" dirty="0">
                <a:ea typeface="新細明體" panose="02020500000000000000" pitchFamily="18" charset="-120"/>
              </a:rPr>
              <a:t>欄位的相同值，則</a:t>
            </a:r>
            <a:r>
              <a:rPr lang="en-US" altLang="zh-TW" sz="1800" dirty="0">
                <a:ea typeface="新細明體" panose="02020500000000000000" pitchFamily="18" charset="-120"/>
              </a:rPr>
              <a:t>(A1,A2)-&gt;B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3.A1+A2+A3</a:t>
            </a:r>
            <a:r>
              <a:rPr lang="zh-TW" altLang="en-US" sz="1800" dirty="0">
                <a:ea typeface="新細明體" panose="02020500000000000000" pitchFamily="18" charset="-120"/>
              </a:rPr>
              <a:t>欄位相同值對應到</a:t>
            </a:r>
            <a:r>
              <a:rPr lang="en-US" altLang="zh-TW" sz="1800" dirty="0">
                <a:ea typeface="新細明體" panose="02020500000000000000" pitchFamily="18" charset="-120"/>
              </a:rPr>
              <a:t>B</a:t>
            </a:r>
            <a:r>
              <a:rPr lang="zh-TW" altLang="en-US" sz="1800" dirty="0">
                <a:ea typeface="新細明體" panose="02020500000000000000" pitchFamily="18" charset="-120"/>
              </a:rPr>
              <a:t>欄位的相同值，則</a:t>
            </a:r>
            <a:r>
              <a:rPr lang="en-US" altLang="zh-TW" sz="1800" dirty="0">
                <a:ea typeface="新細明體" panose="02020500000000000000" pitchFamily="18" charset="-120"/>
              </a:rPr>
              <a:t>(A1,A2,A3)-&gt;B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4. ……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需討論合理性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5.</a:t>
            </a:r>
            <a:r>
              <a:rPr lang="zh-TW" altLang="en-US" sz="1800" dirty="0">
                <a:ea typeface="新細明體" panose="02020500000000000000" pitchFamily="18" charset="-120"/>
              </a:rPr>
              <a:t>決定屬性被所有非決定屬性依賴時，決定屬性才可被設</a:t>
            </a:r>
            <a:r>
              <a:rPr lang="zh-TW" altLang="en-US" sz="1800" dirty="0" smtClean="0">
                <a:ea typeface="新細明體" panose="02020500000000000000" pitchFamily="18" charset="-120"/>
              </a:rPr>
              <a:t>為主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key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討論合理性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17638"/>
            <a:ext cx="8229600" cy="4525963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SKU-&gt;Price?</a:t>
            </a:r>
          </a:p>
          <a:p>
            <a:r>
              <a:rPr lang="en-US" altLang="zh-TW" sz="2800" dirty="0" err="1" smtClean="0">
                <a:ea typeface="新細明體" panose="02020500000000000000" pitchFamily="18" charset="-120"/>
              </a:rPr>
              <a:t>ExtendedPrice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-&gt;(Quantity, Price)?</a:t>
            </a:r>
          </a:p>
          <a:p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OrderNumber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SKU)-&gt;(Quantity, Price,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ExtendedPrice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  <a:p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OrderNumber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SKU+…)-&gt;(Quantity, Price,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ExtendedPrice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)?</a:t>
            </a:r>
          </a:p>
          <a:p>
            <a:r>
              <a:rPr lang="en-US" altLang="zh-TW" sz="2800" dirty="0" smtClean="0">
                <a:ea typeface="新細明體" panose="02020500000000000000" pitchFamily="18" charset="-120"/>
              </a:rPr>
              <a:t>(Quantity, Price)-&gt;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ExtendedPrice</a:t>
            </a:r>
            <a:endParaRPr lang="en-US" altLang="zh-TW" sz="2800" dirty="0" smtClean="0">
              <a:ea typeface="新細明體" panose="02020500000000000000" pitchFamily="18" charset="-120"/>
            </a:endParaRPr>
          </a:p>
          <a:p>
            <a:endParaRPr lang="en-US" altLang="zh-TW" dirty="0" smtClean="0">
              <a:ea typeface="新細明體" panose="02020500000000000000" pitchFamily="18" charset="-120"/>
            </a:endParaRPr>
          </a:p>
          <a:p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48132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5F18FA63-39AB-4ABD-A8A0-C8A185DE5C27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27687"/>
            <a:ext cx="4397375" cy="18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Functional Dependencies in the ORDER_ITEM Table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zh-TW" sz="2800" b="1" dirty="0" smtClean="0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endParaRPr lang="en-US" altLang="zh-TW" sz="2800" b="1" dirty="0" smtClean="0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(</a:t>
            </a:r>
            <a:r>
              <a:rPr lang="en-US" altLang="zh-TW" sz="2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OrderNumber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SKU) </a:t>
            </a:r>
          </a:p>
          <a:p>
            <a:pPr eaLnBrk="1" hangingPunct="1">
              <a:buFontTx/>
              <a:buNone/>
            </a:pP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			     (Quantity, Price, </a:t>
            </a:r>
            <a:r>
              <a:rPr lang="en-US" altLang="zh-TW" sz="2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ExtendedPrice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)</a:t>
            </a:r>
          </a:p>
          <a:p>
            <a:pPr eaLnBrk="1" hangingPunct="1">
              <a:buFontTx/>
              <a:buNone/>
            </a:pPr>
            <a:endParaRPr lang="en-US" altLang="zh-TW" sz="2800" b="1" dirty="0" smtClean="0">
              <a:solidFill>
                <a:srgbClr val="0066FF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(Quantity, Price)  (</a:t>
            </a:r>
            <a:r>
              <a:rPr lang="en-US" altLang="zh-TW" sz="2800" b="1" dirty="0" err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ExtendedPrice</a:t>
            </a:r>
            <a:r>
              <a:rPr lang="en-US" altLang="zh-TW" sz="2800" b="1" dirty="0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DCD83E58-160A-4815-8944-BF37375B177B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49157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決定影響因素</a:t>
            </a:r>
            <a:r>
              <a:rPr lang="en-US" altLang="zh-TW" sz="4000">
                <a:ea typeface="新細明體" panose="02020500000000000000" pitchFamily="18" charset="-120"/>
              </a:rPr>
              <a:t>(determinant)</a:t>
            </a:r>
            <a:r>
              <a:rPr lang="zh-TW" altLang="en-US" sz="4000">
                <a:ea typeface="新細明體" panose="02020500000000000000" pitchFamily="18" charset="-120"/>
              </a:rPr>
              <a:t>的值真的唯一嗎</a:t>
            </a:r>
            <a:r>
              <a:rPr lang="en-US" altLang="zh-TW" sz="400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決定影響因素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(determinant)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就是可決定其他欄位的值的欄位</a:t>
            </a:r>
          </a:p>
          <a:p>
            <a:r>
              <a:rPr lang="zh-TW" altLang="en-US" sz="2800" dirty="0" smtClean="0">
                <a:ea typeface="新細明體" panose="02020500000000000000" pitchFamily="18" charset="-120"/>
              </a:rPr>
              <a:t>檢查功能相依性不能只看某欄位的值是否唯一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:</a:t>
            </a:r>
          </a:p>
          <a:p>
            <a:pPr lvl="1"/>
            <a:r>
              <a:rPr lang="zh-TW" altLang="en-US" sz="2400" dirty="0" smtClean="0">
                <a:ea typeface="新細明體" panose="02020500000000000000" pitchFamily="18" charset="-120"/>
              </a:rPr>
              <a:t>你有檢查所有的資料表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?</a:t>
            </a:r>
          </a:p>
          <a:p>
            <a:pPr lvl="1"/>
            <a:r>
              <a:rPr lang="zh-TW" altLang="en-US" sz="2400" dirty="0" smtClean="0">
                <a:ea typeface="新細明體" panose="02020500000000000000" pitchFamily="18" charset="-120"/>
              </a:rPr>
              <a:t>資料表的使用者怎麼說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?</a:t>
            </a:r>
          </a:p>
          <a:p>
            <a:pPr lvl="1"/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合理性如何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120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EC3D662F-055E-470A-BCFE-7AE85B176729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鍵</a:t>
            </a:r>
            <a:r>
              <a:rPr lang="en-US" altLang="zh-TW" sz="4000" dirty="0">
                <a:ea typeface="新細明體" panose="02020500000000000000" pitchFamily="18" charset="-120"/>
              </a:rPr>
              <a:t>(Keys)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資料的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鍵，含複合鍵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用來指出紀錄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資料列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超過一個欄位的鍵稱為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複合鍵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(composite key)</a:t>
            </a:r>
          </a:p>
          <a:p>
            <a:pPr eaLnBrk="1" hangingPunct="1"/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9F6B1A0E-FE62-4792-B405-02646E420971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4800600"/>
            <a:ext cx="79248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Key</a:t>
            </a:r>
            <a:r>
              <a:rPr lang="zh-TW" altLang="en-US" dirty="0">
                <a:solidFill>
                  <a:srgbClr val="FF0000"/>
                </a:solidFill>
                <a:ea typeface="新細明體" panose="02020500000000000000" pitchFamily="18" charset="-120"/>
              </a:rPr>
              <a:t>和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determinant</a:t>
            </a:r>
            <a:r>
              <a:rPr lang="zh-TW" altLang="en-US" dirty="0">
                <a:solidFill>
                  <a:srgbClr val="FF0000"/>
                </a:solidFill>
                <a:ea typeface="新細明體" panose="02020500000000000000" pitchFamily="18" charset="-120"/>
              </a:rPr>
              <a:t>的主要差別在於：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key</a:t>
            </a:r>
            <a:r>
              <a:rPr lang="zh-TW" altLang="en-US" dirty="0">
                <a:solidFill>
                  <a:srgbClr val="FF0000"/>
                </a:solidFill>
                <a:ea typeface="新細明體" panose="02020500000000000000" pitchFamily="18" charset="-120"/>
              </a:rPr>
              <a:t>要唯一，要能</a:t>
            </a:r>
            <a:r>
              <a:rPr lang="zh-TW" altLang="en-US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指出其他所有的欄位</a:t>
            </a:r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整個資料列</a:t>
            </a:r>
            <a:r>
              <a:rPr lang="en-US" altLang="zh-TW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endParaRPr lang="zh-TW" altLang="en-US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Determinant</a:t>
            </a:r>
            <a:r>
              <a:rPr lang="zh-TW" altLang="en-US" dirty="0">
                <a:solidFill>
                  <a:srgbClr val="FF0000"/>
                </a:solidFill>
                <a:ea typeface="新細明體" panose="02020500000000000000" pitchFamily="18" charset="-120"/>
              </a:rPr>
              <a:t>只要指出相依於</a:t>
            </a:r>
            <a:r>
              <a:rPr lang="zh-TW" altLang="en-US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它的欄位即可</a:t>
            </a:r>
            <a:r>
              <a:rPr lang="zh-TW" altLang="en-US" dirty="0">
                <a:solidFill>
                  <a:srgbClr val="FF0000"/>
                </a:solidFill>
                <a:ea typeface="新細明體" panose="02020500000000000000" pitchFamily="18" charset="-120"/>
              </a:rPr>
              <a:t>，</a:t>
            </a:r>
            <a:r>
              <a:rPr lang="zh-TW" altLang="en-US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亦即只要可以決定另一個或多個欄位</a:t>
            </a:r>
            <a:endParaRPr lang="zh-TW" altLang="en-US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Candidate and Primary Keys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候選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key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 (candidate key)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用來決定其他非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欄位的值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主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是其中一個候選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主鍵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(primary key)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是候選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的一種，是指出資料列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紀錄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的主要方法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一個資料表只會有一個主鍵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主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也可以是複合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key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一個良好的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primary 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是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短的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(short)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，數字的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(numeric)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，值不會被異動的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(never change)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D2F7709E-03D3-4F9C-B0C5-D6293FE6D958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個體完整性限制</a:t>
            </a:r>
            <a:r>
              <a:rPr lang="en-US" altLang="zh-TW" sz="4000" dirty="0">
                <a:ea typeface="新細明體" panose="02020500000000000000" pitchFamily="18" charset="-120"/>
              </a:rPr>
              <a:t/>
            </a:r>
            <a:br>
              <a:rPr lang="en-US" altLang="zh-TW" sz="4000" dirty="0">
                <a:ea typeface="新細明體" panose="02020500000000000000" pitchFamily="18" charset="-120"/>
              </a:rPr>
            </a:br>
            <a:r>
              <a:rPr lang="en-US" altLang="zh-TW" sz="4000" dirty="0">
                <a:ea typeface="新細明體" panose="02020500000000000000" pitchFamily="18" charset="-120"/>
              </a:rPr>
              <a:t>(Entity Integrity Constraint)</a:t>
            </a:r>
            <a:endParaRPr lang="en-US" sz="4000" dirty="0">
              <a:ea typeface="新細明體" panose="02020500000000000000" pitchFamily="18" charset="-12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800" dirty="0" smtClean="0"/>
              <a:t>主鍵值必須唯一不重複，知道主鍵值則可知道其他欄位值</a:t>
            </a:r>
            <a:endParaRPr lang="en-US" altLang="zh-TW" sz="2800" dirty="0" smtClean="0"/>
          </a:p>
          <a:p>
            <a:pPr>
              <a:lnSpc>
                <a:spcPct val="90000"/>
              </a:lnSpc>
            </a:pPr>
            <a:r>
              <a:rPr lang="zh-TW" altLang="en-US" sz="2800" dirty="0"/>
              <a:t>主鍵值</a:t>
            </a:r>
            <a:r>
              <a:rPr lang="zh-TW" altLang="en-US" sz="2800" dirty="0" smtClean="0"/>
              <a:t>必須</a:t>
            </a:r>
            <a:r>
              <a:rPr lang="en-US" altLang="zh-TW" sz="2800" dirty="0" smtClean="0"/>
              <a:t>NOT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3-</a:t>
            </a:r>
            <a:fld id="{942EF2E3-186B-41B4-AB3A-440025D7F7FF}" type="slidenum">
              <a:rPr lang="en-US" smtClean="0"/>
              <a:pPr>
                <a:defRPr/>
              </a:pPr>
              <a:t>29</a:t>
            </a:fld>
            <a:endParaRPr lang="en-US" smtClean="0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40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 smtClean="0">
                <a:ea typeface="新細明體" panose="02020500000000000000" pitchFamily="18" charset="-120"/>
              </a:rPr>
              <a:t>本章場景</a:t>
            </a:r>
            <a:endParaRPr lang="en-US" altLang="zh-TW" sz="4000" smtClean="0">
              <a:ea typeface="新細明體" panose="02020500000000000000" pitchFamily="18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我們手上有一個或以上的資料表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要將資料儲存於新的資料庫中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問題點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:  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資料保持收到時的原狀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?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或需要重整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正規化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這些資料表嗎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1E71765B-6349-4C18-87E6-BFD9ECCC8EA6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Surrogate Keys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代理</a:t>
            </a:r>
            <a:r>
              <a:rPr lang="en-US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key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 (surrogate key)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是人為添加</a:t>
            </a:r>
            <a:r>
              <a:rPr lang="zh-TW" altLang="zh-TW" sz="2800" dirty="0" smtClean="0">
                <a:ea typeface="新細明體" panose="02020500000000000000" pitchFamily="18" charset="-120"/>
              </a:rPr>
              <a:t>，用來擔任</a:t>
            </a:r>
            <a:r>
              <a:rPr lang="zh-TW" altLang="zh-TW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主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k</a:t>
            </a:r>
            <a:r>
              <a:rPr lang="en-US" altLang="zh-TW" sz="2800" dirty="0" err="1" smtClean="0">
                <a:solidFill>
                  <a:srgbClr val="0066FF"/>
                </a:solidFill>
                <a:ea typeface="新細明體" panose="02020500000000000000" pitchFamily="18" charset="-120"/>
              </a:rPr>
              <a:t>ey</a:t>
            </a:r>
            <a:r>
              <a:rPr lang="zh-TW" altLang="zh-TW" sz="2800" dirty="0" smtClean="0">
                <a:ea typeface="新細明體" panose="02020500000000000000" pitchFamily="18" charset="-120"/>
              </a:rPr>
              <a:t>，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若沒有自然可用的欄位當成主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就用代理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現代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DBMS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提供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例如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自動遞增的主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key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值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好的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surrogate 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亦應符合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Short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numeric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and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never changes</a:t>
            </a:r>
            <a:r>
              <a:rPr lang="en-US" altLang="zh-TW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—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an ideal primary key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代理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的值是對使用者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沒有意義的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，因其值為人工給的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一般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不會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出現在表格和報表上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dirty="0" smtClean="0">
                <a:solidFill>
                  <a:srgbClr val="0099CC"/>
                </a:solidFill>
              </a:rPr>
              <a:t>3-</a:t>
            </a:r>
            <a:fld id="{B5AC5227-BCCA-4978-A39D-C26C375EA2E6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TW" sz="1400" dirty="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dirty="0" smtClean="0">
              <a:solidFill>
                <a:srgbClr val="0099CC"/>
              </a:solidFill>
            </a:endParaRPr>
          </a:p>
        </p:txBody>
      </p:sp>
      <p:sp>
        <p:nvSpPr>
          <p:cNvPr id="57349" name="Rectangle 7"/>
          <p:cNvSpPr>
            <a:spLocks noChangeArrowheads="1"/>
          </p:cNvSpPr>
          <p:nvPr/>
        </p:nvSpPr>
        <p:spPr bwMode="auto">
          <a:xfrm>
            <a:off x="2590800" y="6172200"/>
            <a:ext cx="4343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以此定義</a:t>
            </a:r>
            <a:r>
              <a:rPr lang="zh-TW" altLang="zh-TW" sz="1800" dirty="0">
                <a:ea typeface="新細明體" panose="02020500000000000000" pitchFamily="18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學號是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surrogate key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嗎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26" y="2286000"/>
            <a:ext cx="8186148" cy="3614737"/>
          </a:xfrm>
          <a:prstGeom prst="rect">
            <a:avLst/>
          </a:prstGeom>
        </p:spPr>
      </p:pic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代理鍵</a:t>
            </a:r>
            <a:r>
              <a:rPr lang="en-US" altLang="zh-TW" sz="4000" dirty="0">
                <a:ea typeface="新細明體" panose="02020500000000000000" pitchFamily="18" charset="-120"/>
              </a:rPr>
              <a:t>-</a:t>
            </a:r>
            <a:r>
              <a:rPr lang="zh-TW" altLang="en-US" sz="4000" dirty="0">
                <a:ea typeface="新細明體" panose="02020500000000000000" pitchFamily="18" charset="-120"/>
              </a:rPr>
              <a:t>自動遞增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en-US" dirty="0" smtClean="0">
              <a:ea typeface="新細明體" panose="02020500000000000000" pitchFamily="18" charset="-120"/>
            </a:endParaRPr>
          </a:p>
        </p:txBody>
      </p:sp>
      <p:sp>
        <p:nvSpPr>
          <p:cNvPr id="59397" name="AutoShape 6"/>
          <p:cNvSpPr>
            <a:spLocks noChangeArrowheads="1"/>
          </p:cNvSpPr>
          <p:nvPr/>
        </p:nvSpPr>
        <p:spPr bwMode="auto">
          <a:xfrm>
            <a:off x="5257800" y="5595937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5939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88DC9A13-0EF3-4FE0-A474-E76FC39C869C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1200" y="5595937"/>
            <a:ext cx="914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477000" y="3491706"/>
            <a:ext cx="228600" cy="927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Surrogate Keys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dirty="0" smtClean="0">
                <a:ea typeface="新細明體" panose="02020500000000000000" pitchFamily="18" charset="-120"/>
              </a:rPr>
              <a:t>	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註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: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課本將主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畫上字下線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(underline)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ea typeface="新細明體" panose="02020500000000000000" pitchFamily="18" charset="-120"/>
              </a:rPr>
              <a:t>RENTAL_PROPERTY 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未使用代理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		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RENTAL_PROPERTY (</a:t>
            </a:r>
            <a:r>
              <a:rPr lang="en-US" altLang="zh-TW" sz="24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Street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City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</a:t>
            </a:r>
            <a:b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</a:b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</a:t>
            </a:r>
            <a:r>
              <a:rPr lang="en-US" altLang="zh-TW" sz="24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State/Province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Zip/</a:t>
            </a:r>
            <a:r>
              <a:rPr lang="en-US" altLang="zh-TW" sz="2400" b="1" u="sng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PostalCode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Country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Rental_Rate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ea typeface="新細明體" panose="02020500000000000000" pitchFamily="18" charset="-120"/>
              </a:rPr>
              <a:t>RENTAL_PROPERTY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使用代理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 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b="1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  		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RENTAL_PROPERTY (</a:t>
            </a:r>
            <a:r>
              <a:rPr lang="en-US" altLang="zh-TW" sz="2400" b="1" u="sng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PropertyID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Street, City,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  State/Province, Zip/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PostalCode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Country, 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Rental_Rate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 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14B910AF-D8E7-4E5C-99A8-8F55516DFBFF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0" y="5867400"/>
            <a:ext cx="4953000" cy="85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欄位畫字下線表主鍵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外部鍵</a:t>
            </a:r>
            <a:r>
              <a:rPr lang="en-US" altLang="zh-TW" sz="4000" dirty="0">
                <a:ea typeface="新細明體" panose="02020500000000000000" pitchFamily="18" charset="-120"/>
              </a:rPr>
              <a:t>(Foreign Keys)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一資料表的外部鍵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(foreign key)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是另一個資料表的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主鍵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，形成兩個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資料表間的關聯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(relation)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一個欄位以上的外部鍵又稱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複合外部鍵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(composite foreign key)</a:t>
            </a:r>
            <a:endParaRPr lang="zh-TW" altLang="en-US" sz="24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稱為外部鍵因為它在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此資料表外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擔任</a:t>
            </a:r>
            <a:r>
              <a:rPr lang="zh-TW" altLang="en-US" sz="24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主鍵</a:t>
            </a:r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A2DC4979-F875-44AA-8131-C80794C2CEE3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Foreign Keys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TW" altLang="en-US" sz="2400" dirty="0" smtClean="0">
                <a:ea typeface="新細明體" panose="02020500000000000000" pitchFamily="18" charset="-120"/>
              </a:rPr>
              <a:t>註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課本外部鍵使用斜體字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</a:t>
            </a:r>
          </a:p>
          <a:p>
            <a:pPr eaLnBrk="1" hangingPunct="1"/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2000" b="1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	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DEPARTMENT (</a:t>
            </a:r>
            <a:r>
              <a:rPr lang="en-US" altLang="zh-TW" sz="2000" b="1" u="sng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DepartmentName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0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BudgetCode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0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ManagerName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EMPLOYEE      (</a:t>
            </a:r>
            <a:r>
              <a:rPr lang="en-US" altLang="zh-TW" sz="2000" b="1" u="sng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EmployeeNumber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0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EmployeeLastName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</a:t>
            </a:r>
          </a:p>
          <a:p>
            <a:pPr eaLnBrk="1" hangingPunct="1">
              <a:buFontTx/>
              <a:buNone/>
            </a:pP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		 </a:t>
            </a:r>
            <a:r>
              <a:rPr lang="en-US" altLang="zh-TW" sz="20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EmployeeFirstName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000" b="1" i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DepartmentName</a:t>
            </a: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buFontTx/>
              <a:buNone/>
            </a:pPr>
            <a:endParaRPr lang="en-US" altLang="zh-TW" sz="1800" dirty="0" smtClean="0"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endParaRPr lang="en-US" altLang="zh-TW" sz="4400" dirty="0" smtClean="0">
              <a:ea typeface="新細明體" panose="02020500000000000000" pitchFamily="18" charset="-120"/>
            </a:endParaRPr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75137E49-E274-4A4C-8797-263E62A74AD4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" name="流程圖: 替代程序 1"/>
          <p:cNvSpPr/>
          <p:nvPr/>
        </p:nvSpPr>
        <p:spPr>
          <a:xfrm>
            <a:off x="4648200" y="4953000"/>
            <a:ext cx="3505200" cy="1524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紙本考試時必須特別指出擔任外部鍵的欄位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325562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參考完整性限制</a:t>
            </a:r>
            <a:r>
              <a:rPr lang="en-US" altLang="zh-TW" sz="4000" dirty="0">
                <a:ea typeface="新細明體" panose="02020500000000000000" pitchFamily="18" charset="-120"/>
              </a:rPr>
              <a:t>(Referential Integrity Constraint)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參考完整性限制，指一個資料表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外部鍵的值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應存在於另一個資料表的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主鍵值</a:t>
            </a:r>
            <a:endParaRPr lang="en-US" altLang="zh-TW" sz="2800" dirty="0" smtClean="0">
              <a:solidFill>
                <a:srgbClr val="0066FF"/>
              </a:solidFill>
              <a:ea typeface="新細明體" panose="02020500000000000000" pitchFamily="18" charset="-120"/>
            </a:endParaRPr>
          </a:p>
        </p:txBody>
      </p:sp>
      <p:sp>
        <p:nvSpPr>
          <p:cNvPr id="6656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E1337DD3-425C-4201-9211-B1B8D678E71A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Foreign Key with a</a:t>
            </a:r>
            <a:br>
              <a:rPr lang="en-US" altLang="zh-TW" sz="4000">
                <a:ea typeface="新細明體" panose="02020500000000000000" pitchFamily="18" charset="-120"/>
              </a:rPr>
            </a:br>
            <a:r>
              <a:rPr lang="en-US" altLang="zh-TW" sz="4000">
                <a:ea typeface="新細明體" panose="02020500000000000000" pitchFamily="18" charset="-120"/>
              </a:rPr>
              <a:t>Referential Integrity Constraint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TW" altLang="en-US" sz="2800" dirty="0" smtClean="0">
                <a:ea typeface="新細明體" panose="02020500000000000000" pitchFamily="18" charset="-120"/>
              </a:rPr>
              <a:t>註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: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課本主鍵使用字下線</a:t>
            </a:r>
            <a:r>
              <a:rPr lang="zh-TW" altLang="zh-TW" sz="2000" dirty="0" smtClean="0">
                <a:ea typeface="新細明體" panose="02020500000000000000" pitchFamily="18" charset="-120"/>
              </a:rPr>
              <a:t>，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外部鍵使用斜體字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buFontTx/>
              <a:buNone/>
            </a:pPr>
            <a:endParaRPr lang="en-US" altLang="zh-TW" sz="2000" b="1" dirty="0" smtClean="0">
              <a:solidFill>
                <a:srgbClr val="0066FF"/>
              </a:solidFill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SKU_DATA 	(</a:t>
            </a:r>
            <a:r>
              <a:rPr lang="en-US" altLang="zh-TW" sz="1800" b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SKU_Description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Department, Buyer)</a:t>
            </a:r>
          </a:p>
          <a:p>
            <a:pPr eaLnBrk="1" hangingPunct="1">
              <a:buFontTx/>
              <a:buNone/>
            </a:pP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ORDER_ITEM 	(</a:t>
            </a:r>
            <a:r>
              <a:rPr lang="en-US" altLang="zh-TW" sz="1800" b="1" u="sng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OrderNumber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b="1" i="1" u="sng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, Quantity, Price,</a:t>
            </a:r>
            <a:b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</a:b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	 </a:t>
            </a:r>
            <a:r>
              <a:rPr lang="en-US" altLang="zh-TW" sz="18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ExtendedPrice</a:t>
            </a: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		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Where ORDER_ITEM.SKU must exist in SKU_DATA.SKU</a:t>
            </a:r>
          </a:p>
          <a:p>
            <a:pPr eaLnBrk="1" hangingPunct="1">
              <a:buFontTx/>
              <a:buNone/>
            </a:pPr>
            <a:r>
              <a:rPr lang="en-US" altLang="zh-TW" sz="20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             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一個資料表外部鍵的值應存在於另一個資料表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(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即相關聯資料表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的主鍵值</a:t>
            </a:r>
            <a:endParaRPr lang="en-US" altLang="zh-TW" sz="2000" b="1" dirty="0" smtClean="0">
              <a:ea typeface="新細明體" panose="02020500000000000000" pitchFamily="18" charset="-120"/>
            </a:endParaRPr>
          </a:p>
        </p:txBody>
      </p:sp>
      <p:sp>
        <p:nvSpPr>
          <p:cNvPr id="686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610C4B06-1648-479D-BD1B-7D699CAFBB12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68613" name="Rectangle 9"/>
          <p:cNvSpPr>
            <a:spLocks noChangeArrowheads="1"/>
          </p:cNvSpPr>
          <p:nvPr/>
        </p:nvSpPr>
        <p:spPr bwMode="auto">
          <a:xfrm>
            <a:off x="685800" y="4648200"/>
            <a:ext cx="792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對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SKU_DATA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來說，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為主鍵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;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對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ORDER_ITEM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來說，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為外部鍵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44562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資料庫完整性限制整理</a:t>
            </a:r>
            <a:endParaRPr lang="en-US" sz="4000" dirty="0">
              <a:ea typeface="新細明體" panose="02020500000000000000" pitchFamily="18" charset="-12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zh-TW" altLang="en-US" sz="2800" dirty="0" smtClean="0"/>
              <a:t>三種完整性限制</a:t>
            </a:r>
            <a:r>
              <a:rPr lang="en-US" sz="2800" dirty="0" smtClean="0"/>
              <a:t>:</a:t>
            </a:r>
          </a:p>
          <a:p>
            <a:pPr lvl="1"/>
            <a:r>
              <a:rPr lang="zh-TW" altLang="en-US" sz="2400" dirty="0" smtClean="0"/>
              <a:t>領域完整性限制 </a:t>
            </a:r>
            <a:r>
              <a:rPr lang="en-US" altLang="zh-TW" sz="2400" dirty="0" smtClean="0"/>
              <a:t>(</a:t>
            </a: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99CC"/>
                </a:solidFill>
              </a:rPr>
              <a:t>domain integrity </a:t>
            </a:r>
            <a:r>
              <a:rPr lang="en-US" sz="2400" b="1" dirty="0" smtClean="0">
                <a:solidFill>
                  <a:srgbClr val="0099CC"/>
                </a:solidFill>
              </a:rPr>
              <a:t>constraint</a:t>
            </a:r>
            <a:r>
              <a:rPr lang="en-US" altLang="zh-TW" sz="2400" b="1" dirty="0" smtClean="0">
                <a:solidFill>
                  <a:srgbClr val="0099CC"/>
                </a:solidFill>
              </a:rPr>
              <a:t>)</a:t>
            </a:r>
            <a:r>
              <a:rPr lang="zh-TW" altLang="en-US" sz="2400" b="1" dirty="0" smtClean="0">
                <a:solidFill>
                  <a:srgbClr val="0099CC"/>
                </a:solidFill>
              </a:rPr>
              <a:t>：</a:t>
            </a:r>
            <a:r>
              <a:rPr lang="zh-TW" altLang="en-US" sz="2400" dirty="0" smtClean="0"/>
              <a:t>相同欄位屬性需相同</a:t>
            </a:r>
            <a:endParaRPr lang="en-US" sz="2400" dirty="0" smtClean="0"/>
          </a:p>
          <a:p>
            <a:pPr lvl="1"/>
            <a:r>
              <a:rPr lang="zh-TW" altLang="en-US" sz="2400" dirty="0" smtClean="0"/>
              <a:t>個體完整性限制 </a:t>
            </a:r>
            <a:r>
              <a:rPr lang="en-US" altLang="zh-TW" sz="2400" dirty="0" smtClean="0"/>
              <a:t>(</a:t>
            </a: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99CC"/>
                </a:solidFill>
              </a:rPr>
              <a:t>entity integrity </a:t>
            </a:r>
            <a:r>
              <a:rPr lang="en-US" sz="2400" b="1" dirty="0" smtClean="0">
                <a:solidFill>
                  <a:srgbClr val="0099CC"/>
                </a:solidFill>
              </a:rPr>
              <a:t>constraint</a:t>
            </a:r>
            <a:r>
              <a:rPr lang="en-US" altLang="zh-TW" sz="2400" b="1" dirty="0" smtClean="0">
                <a:solidFill>
                  <a:srgbClr val="0099CC"/>
                </a:solidFill>
              </a:rPr>
              <a:t>)</a:t>
            </a:r>
            <a:r>
              <a:rPr lang="zh-TW" altLang="en-US" sz="2400" b="1" dirty="0" smtClean="0">
                <a:solidFill>
                  <a:srgbClr val="0099CC"/>
                </a:solidFill>
              </a:rPr>
              <a:t>：</a:t>
            </a:r>
            <a:r>
              <a:rPr lang="zh-TW" altLang="en-US" sz="2400" dirty="0" smtClean="0"/>
              <a:t>主鍵值不重複，非空值</a:t>
            </a:r>
            <a:r>
              <a:rPr lang="en-US" altLang="zh-TW" sz="2400" dirty="0" smtClean="0"/>
              <a:t>(null)</a:t>
            </a:r>
            <a:endParaRPr lang="en-US" sz="2400" dirty="0" smtClean="0"/>
          </a:p>
          <a:p>
            <a:pPr lvl="1"/>
            <a:r>
              <a:rPr lang="zh-TW" altLang="en-US" sz="2400" dirty="0" smtClean="0"/>
              <a:t>參考完整性限制 </a:t>
            </a:r>
            <a:r>
              <a:rPr lang="en-US" altLang="zh-TW" sz="2400" dirty="0" smtClean="0"/>
              <a:t>(</a:t>
            </a: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99CC"/>
                </a:solidFill>
              </a:rPr>
              <a:t>referential integrity </a:t>
            </a:r>
            <a:r>
              <a:rPr lang="en-US" sz="2400" b="1" dirty="0" smtClean="0">
                <a:solidFill>
                  <a:srgbClr val="0099CC"/>
                </a:solidFill>
              </a:rPr>
              <a:t>constraint</a:t>
            </a:r>
            <a:r>
              <a:rPr lang="en-US" altLang="zh-TW" sz="2400" b="1" dirty="0" smtClean="0">
                <a:solidFill>
                  <a:srgbClr val="0099CC"/>
                </a:solidFill>
              </a:rPr>
              <a:t>)</a:t>
            </a:r>
            <a:r>
              <a:rPr lang="zh-TW" altLang="en-US" sz="2400" b="1" dirty="0" smtClean="0">
                <a:solidFill>
                  <a:srgbClr val="0099CC"/>
                </a:solidFill>
              </a:rPr>
              <a:t>：</a:t>
            </a:r>
            <a:r>
              <a:rPr lang="zh-TW" altLang="en-US" sz="2400" dirty="0" smtClean="0"/>
              <a:t>外部鍵值一定存在於相關聯資料表的主鍵值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3-</a:t>
            </a:r>
            <a:fld id="{CFA4E3F1-5DBA-4207-982B-269248863060}" type="slidenum">
              <a:rPr lang="en-US" smtClean="0"/>
              <a:pPr>
                <a:defRPr/>
              </a:pPr>
              <a:t>37</a:t>
            </a:fld>
            <a:endParaRPr lang="en-US" smtClean="0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更新異常</a:t>
            </a:r>
            <a:r>
              <a:rPr lang="en-US" altLang="zh-TW" sz="4000">
                <a:ea typeface="新細明體" panose="02020500000000000000" pitchFamily="18" charset="-120"/>
              </a:rPr>
              <a:t>(Modification Anomalies)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3352800"/>
          </a:xfrm>
        </p:spPr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刪除異常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(Deletion anomaly</a:t>
            </a:r>
            <a:r>
              <a:rPr lang="zh-TW" altLang="zh-TW" sz="2800" dirty="0" smtClean="0">
                <a:ea typeface="新細明體" panose="02020500000000000000" pitchFamily="18" charset="-120"/>
              </a:rPr>
              <a:t>，如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要刪除一筆的維修相關資料，也會刪除取得成本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新增異常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(Insertion anomaly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，如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要新增一筆的維修相關資料，也要新增取得成本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  <a:endParaRPr lang="zh-TW" altLang="en-US" sz="2800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修改異常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(Update anomaly</a:t>
            </a:r>
            <a:r>
              <a:rPr lang="zh-TW" altLang="en-US" sz="2800" dirty="0" smtClean="0">
                <a:solidFill>
                  <a:srgbClr val="0066FF"/>
                </a:solidFill>
                <a:ea typeface="新細明體" panose="02020500000000000000" pitchFamily="18" charset="-120"/>
              </a:rPr>
              <a:t>破壞了原有的關係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，見下一張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PPT)</a:t>
            </a:r>
          </a:p>
        </p:txBody>
      </p:sp>
      <p:sp>
        <p:nvSpPr>
          <p:cNvPr id="706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20BE5E58-EC1B-4D9C-BA18-26779D9173D4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pic>
        <p:nvPicPr>
          <p:cNvPr id="706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105400"/>
            <a:ext cx="622617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8"/>
          <p:cNvSpPr>
            <a:spLocks noChangeArrowheads="1"/>
          </p:cNvSpPr>
          <p:nvPr/>
        </p:nvSpPr>
        <p:spPr bwMode="auto">
          <a:xfrm>
            <a:off x="0" y="5410200"/>
            <a:ext cx="2743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 dirty="0">
              <a:ea typeface="新細明體" panose="02020500000000000000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The EQUPMENT_REPAIR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Table</a:t>
            </a:r>
          </a:p>
        </p:txBody>
      </p:sp>
      <p:sp>
        <p:nvSpPr>
          <p:cNvPr id="70663" name="AutoShape 9"/>
          <p:cNvSpPr>
            <a:spLocks/>
          </p:cNvSpPr>
          <p:nvPr/>
        </p:nvSpPr>
        <p:spPr bwMode="auto">
          <a:xfrm rot="5400000">
            <a:off x="4457700" y="3543300"/>
            <a:ext cx="304800" cy="2819400"/>
          </a:xfrm>
          <a:prstGeom prst="leftBrace">
            <a:avLst>
              <a:gd name="adj1" fmla="val 77083"/>
              <a:gd name="adj2" fmla="val 50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70664" name="AutoShape 10"/>
          <p:cNvSpPr>
            <a:spLocks/>
          </p:cNvSpPr>
          <p:nvPr/>
        </p:nvSpPr>
        <p:spPr bwMode="auto">
          <a:xfrm rot="5400000">
            <a:off x="7429500" y="3771900"/>
            <a:ext cx="304800" cy="2362200"/>
          </a:xfrm>
          <a:prstGeom prst="leftBrace">
            <a:avLst>
              <a:gd name="adj1" fmla="val 64583"/>
              <a:gd name="adj2" fmla="val 50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70665" name="Rectangle 11"/>
          <p:cNvSpPr>
            <a:spLocks noChangeArrowheads="1"/>
          </p:cNvSpPr>
          <p:nvPr/>
        </p:nvSpPr>
        <p:spPr bwMode="auto">
          <a:xfrm>
            <a:off x="3962400" y="4419600"/>
            <a:ext cx="1143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取得</a:t>
            </a:r>
          </a:p>
        </p:txBody>
      </p:sp>
      <p:sp>
        <p:nvSpPr>
          <p:cNvPr id="70666" name="Rectangle 12"/>
          <p:cNvSpPr>
            <a:spLocks noChangeArrowheads="1"/>
          </p:cNvSpPr>
          <p:nvPr/>
        </p:nvSpPr>
        <p:spPr bwMode="auto">
          <a:xfrm>
            <a:off x="7010400" y="4419600"/>
            <a:ext cx="1143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維修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Modification Anomalies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The EQUIPMENT_REPAIR table before and after an incorrect update operation on 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for </a:t>
            </a:r>
            <a:r>
              <a:rPr lang="en-US" altLang="zh-TW" sz="24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= Drill Press:</a:t>
            </a:r>
          </a:p>
        </p:txBody>
      </p:sp>
      <p:sp>
        <p:nvSpPr>
          <p:cNvPr id="72708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6FEB4481-5451-484A-9C30-8B694BCD3769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72709" name="Footer Placeholder 8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72710" name="Picture 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590800"/>
            <a:ext cx="6226175" cy="1582738"/>
          </a:xfrm>
        </p:spPr>
      </p:pic>
      <p:pic>
        <p:nvPicPr>
          <p:cNvPr id="72711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114800"/>
            <a:ext cx="6226175" cy="1582738"/>
          </a:xfrm>
        </p:spPr>
      </p:pic>
      <p:sp>
        <p:nvSpPr>
          <p:cNvPr id="72712" name="Rectangle 11"/>
          <p:cNvSpPr>
            <a:spLocks noChangeArrowheads="1"/>
          </p:cNvSpPr>
          <p:nvPr/>
        </p:nvSpPr>
        <p:spPr bwMode="auto">
          <a:xfrm>
            <a:off x="5105400" y="5486400"/>
            <a:ext cx="9906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  <p:sp>
        <p:nvSpPr>
          <p:cNvPr id="72713" name="Rectangle 12"/>
          <p:cNvSpPr>
            <a:spLocks noChangeArrowheads="1"/>
          </p:cNvSpPr>
          <p:nvPr/>
        </p:nvSpPr>
        <p:spPr bwMode="auto">
          <a:xfrm>
            <a:off x="114300" y="5804098"/>
            <a:ext cx="8915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破壞了</a:t>
            </a:r>
            <a:r>
              <a:rPr lang="en-US" altLang="zh-TW" sz="18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EquipmentType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-&gt;</a:t>
            </a:r>
            <a:r>
              <a:rPr lang="en-US" altLang="zh-TW" sz="1800" dirty="0" err="1" smtClean="0">
                <a:solidFill>
                  <a:srgbClr val="FF0000"/>
                </a:solidFill>
                <a:ea typeface="新細明體" panose="02020500000000000000" pitchFamily="18" charset="-120"/>
              </a:rPr>
              <a:t>AcquisitionCost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這是課本的說法，老師的說法在下一張投影片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endParaRPr lang="en-US" altLang="zh-TW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6858000" y="2743200"/>
            <a:ext cx="1447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有哪些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功能相依性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?</a:t>
            </a:r>
            <a:endParaRPr lang="en-US" altLang="zh-TW" sz="1800" dirty="0">
              <a:ea typeface="新細明體" panose="02020500000000000000" pitchFamily="18" charset="-120"/>
            </a:endParaRPr>
          </a:p>
        </p:txBody>
      </p:sp>
      <p:sp>
        <p:nvSpPr>
          <p:cNvPr id="72715" name="AutoShape 12"/>
          <p:cNvSpPr>
            <a:spLocks noChangeArrowheads="1"/>
          </p:cNvSpPr>
          <p:nvPr/>
        </p:nvSpPr>
        <p:spPr bwMode="auto">
          <a:xfrm rot="-1745881">
            <a:off x="1143000" y="4495800"/>
            <a:ext cx="762000" cy="1219200"/>
          </a:xfrm>
          <a:prstGeom prst="curvedRightArrow">
            <a:avLst>
              <a:gd name="adj1" fmla="val 31496"/>
              <a:gd name="adj2" fmla="val 64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需要幾個資料表</a:t>
            </a:r>
            <a:r>
              <a:rPr lang="en-US" altLang="zh-TW" sz="400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449580" y="5905182"/>
            <a:ext cx="807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直接儲存兩個資料表</a:t>
            </a:r>
            <a:r>
              <a:rPr lang="zh-TW" altLang="zh-TW" sz="1800" dirty="0">
                <a:ea typeface="新細明體" panose="02020500000000000000" pitchFamily="18" charset="-120"/>
              </a:rPr>
              <a:t>，還是</a:t>
            </a:r>
            <a:r>
              <a:rPr lang="zh-TW" altLang="en-US" sz="1800" dirty="0">
                <a:ea typeface="新細明體" panose="02020500000000000000" pitchFamily="18" charset="-120"/>
              </a:rPr>
              <a:t>兩資料表要不要合併成一個</a:t>
            </a:r>
            <a:r>
              <a:rPr lang="en-US" altLang="zh-TW" sz="1800" dirty="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1126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51F40847-B848-4D57-AD29-1A1A78022AE0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1270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79" y="1515110"/>
            <a:ext cx="4260802" cy="429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更新異常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err="1" smtClean="0"/>
              <a:t>EquipmentType</a:t>
            </a:r>
            <a:r>
              <a:rPr lang="en-US" altLang="zh-TW" sz="2800" dirty="0" smtClean="0"/>
              <a:t> -&gt; </a:t>
            </a:r>
            <a:r>
              <a:rPr lang="en-US" altLang="zh-TW" sz="2800" dirty="0" err="1" smtClean="0"/>
              <a:t>AcquistionCost</a:t>
            </a:r>
            <a:endParaRPr lang="en-US" altLang="zh-TW" sz="2800" dirty="0" smtClean="0"/>
          </a:p>
          <a:p>
            <a:r>
              <a:rPr lang="zh-TW" altLang="en-US" sz="2800" dirty="0" smtClean="0"/>
              <a:t>若</a:t>
            </a:r>
            <a:r>
              <a:rPr lang="en-US" altLang="zh-TW" sz="2800" dirty="0" smtClean="0"/>
              <a:t>Drill Press</a:t>
            </a:r>
            <a:r>
              <a:rPr lang="zh-TW" altLang="en-US" sz="2800" dirty="0" smtClean="0"/>
              <a:t>的取得成本，從</a:t>
            </a:r>
            <a:r>
              <a:rPr lang="en-US" altLang="zh-TW" sz="2800" dirty="0" smtClean="0"/>
              <a:t>3500</a:t>
            </a:r>
            <a:r>
              <a:rPr lang="zh-TW" altLang="en-US" sz="2800" dirty="0" smtClean="0"/>
              <a:t>調整</a:t>
            </a:r>
            <a:r>
              <a:rPr lang="en-US" altLang="zh-TW" sz="2800" dirty="0" smtClean="0"/>
              <a:t>5000</a:t>
            </a:r>
            <a:r>
              <a:rPr lang="zh-TW" altLang="en-US" sz="2800" dirty="0" smtClean="0"/>
              <a:t>，則必須尋找</a:t>
            </a:r>
            <a:r>
              <a:rPr lang="en-US" altLang="zh-TW" sz="2800" dirty="0" smtClean="0"/>
              <a:t>EQUPMENT_REPAIR</a:t>
            </a:r>
            <a:r>
              <a:rPr lang="zh-TW" altLang="en-US" sz="2800" dirty="0" smtClean="0"/>
              <a:t>資料表，需人為更改很多地方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而且有可能遺漏</a:t>
            </a:r>
            <a:r>
              <a:rPr lang="en-US" altLang="zh-TW" sz="2800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 Pearson Prentice Hall 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3-</a:t>
            </a:r>
            <a:fld id="{5AD410F0-7B78-435C-93A8-934699EF72D6}" type="slidenum">
              <a:rPr lang="en-US" altLang="zh-TW" smtClean="0"/>
              <a:pPr>
                <a:defRPr/>
              </a:pPr>
              <a:t>40</a:t>
            </a:fld>
            <a:endParaRPr lang="en-US" altLang="zh-TW" smtClean="0"/>
          </a:p>
          <a:p>
            <a:pPr>
              <a:defRPr/>
            </a:pPr>
            <a:endParaRPr lang="en-US" altLang="zh-TW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45" y="4601369"/>
            <a:ext cx="622617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69545" y="4906169"/>
            <a:ext cx="2743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 dirty="0">
              <a:ea typeface="新細明體" panose="02020500000000000000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The EQUPMENT_REPAIR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823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Normal Forms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8229600" cy="1371600"/>
          </a:xfrm>
        </p:spPr>
        <p:txBody>
          <a:bodyPr/>
          <a:lstStyle/>
          <a:p>
            <a:pPr eaLnBrk="1" hangingPunct="1"/>
            <a:r>
              <a:rPr lang="zh-TW" altLang="en-US" sz="2800" smtClean="0">
                <a:ea typeface="新細明體" panose="02020500000000000000" pitchFamily="18" charset="-120"/>
              </a:rPr>
              <a:t>正規表格</a:t>
            </a:r>
            <a:r>
              <a:rPr lang="en-US" altLang="zh-TW" sz="2800" smtClean="0">
                <a:ea typeface="新細明體" panose="02020500000000000000" pitchFamily="18" charset="-120"/>
              </a:rPr>
              <a:t>(normal form)</a:t>
            </a:r>
            <a:r>
              <a:rPr lang="zh-TW" altLang="en-US" sz="2800" smtClean="0">
                <a:ea typeface="新細明體" panose="02020500000000000000" pitchFamily="18" charset="-120"/>
              </a:rPr>
              <a:t>的分類是依據更新異常和其他問題處理的方式</a:t>
            </a:r>
            <a:endParaRPr lang="en-US" altLang="zh-TW" sz="2800" smtClean="0">
              <a:ea typeface="新細明體" panose="02020500000000000000" pitchFamily="18" charset="-120"/>
            </a:endParaRPr>
          </a:p>
        </p:txBody>
      </p:sp>
      <p:pic>
        <p:nvPicPr>
          <p:cNvPr id="74756" name="Picture 6" descr="C:\Users\Auer.WWU\Auer-Projects\Kroenke-Auer-Projects\Kroenke-Auer-DBP-e11\DBP-e11-Supplements\Images\Chapter03\Fig3-1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048000"/>
            <a:ext cx="8229600" cy="3176588"/>
          </a:xfrm>
        </p:spPr>
      </p:pic>
      <p:sp>
        <p:nvSpPr>
          <p:cNvPr id="74757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23B58E67-59B5-4FE0-86E7-27870B1907AE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74758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74759" name="Rectangle 10"/>
          <p:cNvSpPr>
            <a:spLocks noChangeArrowheads="1"/>
          </p:cNvSpPr>
          <p:nvPr/>
        </p:nvSpPr>
        <p:spPr bwMode="auto">
          <a:xfrm>
            <a:off x="2362200" y="2514600"/>
            <a:ext cx="6553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正規化是決定那些屬性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欄位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應該</a:t>
            </a: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一起</a:t>
            </a:r>
            <a:r>
              <a:rPr lang="zh-TW" altLang="en-US" sz="1800" smtClean="0">
                <a:solidFill>
                  <a:srgbClr val="FF0000"/>
                </a:solidFill>
                <a:ea typeface="新細明體" panose="02020500000000000000" pitchFamily="18" charset="-120"/>
              </a:rPr>
              <a:t>放在資料表</a:t>
            </a: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的正式流程</a:t>
            </a:r>
          </a:p>
        </p:txBody>
      </p:sp>
      <p:sp>
        <p:nvSpPr>
          <p:cNvPr id="74760" name="AutoShape 9"/>
          <p:cNvSpPr>
            <a:spLocks noChangeArrowheads="1"/>
          </p:cNvSpPr>
          <p:nvPr/>
        </p:nvSpPr>
        <p:spPr bwMode="auto">
          <a:xfrm>
            <a:off x="0" y="3810000"/>
            <a:ext cx="457200" cy="685800"/>
          </a:xfrm>
          <a:prstGeom prst="wedgeRectCallout">
            <a:avLst>
              <a:gd name="adj1" fmla="val 87500"/>
              <a:gd name="adj2" fmla="val -24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重點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Normal Forms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1NF</a:t>
            </a:r>
            <a:r>
              <a:rPr lang="en-US" altLang="zh-TW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—</a:t>
            </a:r>
            <a:r>
              <a:rPr lang="zh-TW" altLang="en-US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一個能擔任關聯</a:t>
            </a:r>
            <a:r>
              <a:rPr lang="en-US" altLang="zh-TW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(relation)</a:t>
            </a:r>
            <a:r>
              <a:rPr lang="zh-TW" altLang="en-US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的資料表即符合一階正規化資料表</a:t>
            </a:r>
            <a:r>
              <a:rPr lang="en-US" altLang="zh-TW" sz="2400" dirty="0" smtClean="0">
                <a:ea typeface="新細明體" panose="02020500000000000000" pitchFamily="18" charset="-120"/>
                <a:cs typeface="Arial" panose="020B0604020202020204" pitchFamily="34" charset="0"/>
              </a:rPr>
              <a:t>(1NF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2NF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—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一個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1NF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資料表，且所有的非鍵欄位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all non-key attributes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依賴於整個主鍵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entire primary key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即從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1NF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資料表中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移除部份功能相依性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3NF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—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一個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2NF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資料表，且任一非鍵欄位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no non-key attributes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)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並未依賴於其他非鍵欄位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another non-key attribute 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)(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即從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2NF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資料表中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移除遞移相依性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Boyce-</a:t>
            </a:r>
            <a:r>
              <a:rPr lang="en-US" altLang="zh-TW" sz="2400" b="1" dirty="0" err="1" smtClean="0">
                <a:solidFill>
                  <a:srgbClr val="0099CC"/>
                </a:solidFill>
                <a:ea typeface="新細明體" panose="02020500000000000000" pitchFamily="18" charset="-120"/>
              </a:rPr>
              <a:t>Codd</a:t>
            </a:r>
            <a:r>
              <a:rPr lang="en-US" altLang="zh-TW" sz="24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Normal Form (BCNF)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—</a:t>
            </a:r>
            <a:r>
              <a:rPr lang="zh-TW" altLang="en-US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每一個決定屬性都應為候選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key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panose="02020500000000000000" pitchFamily="18" charset="-120"/>
              </a:rPr>
              <a:t>	</a:t>
            </a:r>
          </a:p>
        </p:txBody>
      </p:sp>
      <p:sp>
        <p:nvSpPr>
          <p:cNvPr id="7680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8DD33D9B-D7A3-4688-B8CC-45CFD184980A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990600" y="5562600"/>
            <a:ext cx="7010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</a:rPr>
              <a:t>資料表正規化必須先找出適合的主鍵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First Normal Form (1NF)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1NF</a:t>
            </a:r>
          </a:p>
        </p:txBody>
      </p:sp>
      <p:sp>
        <p:nvSpPr>
          <p:cNvPr id="78852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60DCC03C-6610-4123-BF53-424380EB2B76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78853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78854" name="Picture 8" descr="fig03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38375"/>
            <a:ext cx="475773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大括弧 1"/>
          <p:cNvSpPr/>
          <p:nvPr/>
        </p:nvSpPr>
        <p:spPr>
          <a:xfrm rot="10800000">
            <a:off x="5484809" y="5280715"/>
            <a:ext cx="839791" cy="1275929"/>
          </a:xfrm>
          <a:prstGeom prst="leftBrace">
            <a:avLst>
              <a:gd name="adj1" fmla="val 1642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287295" y="5715000"/>
            <a:ext cx="217090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2"/>
                </a:solidFill>
              </a:rPr>
              <a:t>可不說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4600" y="37338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領域完整性限制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單箭頭接點 5"/>
          <p:cNvCxnSpPr>
            <a:endCxn id="4" idx="1"/>
          </p:cNvCxnSpPr>
          <p:nvPr/>
        </p:nvCxnSpPr>
        <p:spPr>
          <a:xfrm>
            <a:off x="5672138" y="3962400"/>
            <a:ext cx="652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95600" y="4724400"/>
            <a:ext cx="1371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>
            <a:off x="609600" y="3962400"/>
            <a:ext cx="228600" cy="10668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309360" y="42418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欄位唯一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單箭頭接點 14"/>
          <p:cNvCxnSpPr>
            <a:endCxn id="14" idx="1"/>
          </p:cNvCxnSpPr>
          <p:nvPr/>
        </p:nvCxnSpPr>
        <p:spPr>
          <a:xfrm>
            <a:off x="5656898" y="4470400"/>
            <a:ext cx="652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309360" y="4744457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一個格子含一個值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endCxn id="16" idx="1"/>
          </p:cNvCxnSpPr>
          <p:nvPr/>
        </p:nvCxnSpPr>
        <p:spPr>
          <a:xfrm>
            <a:off x="5656898" y="4973057"/>
            <a:ext cx="652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3831" y="2438400"/>
            <a:ext cx="435769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符合這三點就是</a:t>
            </a:r>
            <a:r>
              <a:rPr lang="en-US" altLang="zh-TW" dirty="0" smtClean="0">
                <a:solidFill>
                  <a:srgbClr val="FF0000"/>
                </a:solidFill>
              </a:rPr>
              <a:t>1NF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First Normal Form (1NF)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修正表格成為符合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1NF</a:t>
            </a:r>
          </a:p>
        </p:txBody>
      </p:sp>
      <p:sp>
        <p:nvSpPr>
          <p:cNvPr id="8090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0174058E-5EE3-4BBD-9AED-ED054A32C55C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80901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80902" name="Picture 7" descr="fig03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74676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Rectangle 8"/>
          <p:cNvSpPr>
            <a:spLocks noChangeArrowheads="1"/>
          </p:cNvSpPr>
          <p:nvPr/>
        </p:nvSpPr>
        <p:spPr bwMode="auto">
          <a:xfrm>
            <a:off x="762000" y="4038600"/>
            <a:ext cx="6400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填入兩筆和上筆相同的資料</a:t>
            </a:r>
          </a:p>
        </p:txBody>
      </p:sp>
      <p:sp>
        <p:nvSpPr>
          <p:cNvPr id="80904" name="Rectangle 9"/>
          <p:cNvSpPr>
            <a:spLocks noChangeArrowheads="1"/>
          </p:cNvSpPr>
          <p:nvPr/>
        </p:nvSpPr>
        <p:spPr bwMode="auto">
          <a:xfrm>
            <a:off x="685800" y="5562600"/>
            <a:ext cx="6400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填上和上筆相同的資料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Second Normal Form (2NF)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移除部份功能相依性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滿足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1NF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且</a:t>
            </a:r>
          </a:p>
          <a:p>
            <a:pPr lvl="1" eaLnBrk="1" hangingPunct="1"/>
            <a:r>
              <a:rPr lang="en-US" altLang="zh-TW" sz="2400" dirty="0" smtClean="0">
                <a:ea typeface="新細明體" panose="02020500000000000000" pitchFamily="18" charset="-120"/>
              </a:rPr>
              <a:t>R(</a:t>
            </a:r>
            <a:r>
              <a:rPr lang="en-US" altLang="zh-TW" sz="2400" u="sng" dirty="0" smtClean="0">
                <a:ea typeface="新細明體" panose="02020500000000000000" pitchFamily="18" charset="-120"/>
              </a:rPr>
              <a:t>A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400" u="sng" dirty="0" smtClean="0">
                <a:ea typeface="新細明體" panose="02020500000000000000" pitchFamily="18" charset="-120"/>
              </a:rPr>
              <a:t>B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, N, O, P): 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複合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中的單獨欄位無法決定非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欄位</a:t>
            </a:r>
            <a:r>
              <a:rPr lang="en-US" altLang="zh-TW" sz="2400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none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 of non-key attributes N, O, P can be determined by just A or just B. </a:t>
            </a:r>
            <a:r>
              <a:rPr lang="en-US" altLang="zh-TW" sz="2400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/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單一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key(key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為單一欄位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的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1NF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表格自動成為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2NF</a:t>
            </a:r>
          </a:p>
          <a:p>
            <a:pPr eaLnBrk="1" hangingPunct="1"/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無非鍵欄位的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1NF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表格也滿足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2NF</a:t>
            </a:r>
          </a:p>
        </p:txBody>
      </p:sp>
      <p:sp>
        <p:nvSpPr>
          <p:cNvPr id="82948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B0A7BD01-0B62-48E7-85AB-C92B1386EE8B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Second Normal Form (2NF)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</a:rPr>
              <a:t>STUDENT_ACTIVITY (</a:t>
            </a:r>
            <a:r>
              <a:rPr lang="en-US" altLang="zh-TW" sz="2800" u="sng" dirty="0" err="1" smtClean="0">
                <a:ea typeface="新細明體" panose="02020500000000000000" pitchFamily="18" charset="-120"/>
              </a:rPr>
              <a:t>StudentID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800" u="sng" dirty="0" smtClean="0">
                <a:ea typeface="新細明體" panose="02020500000000000000" pitchFamily="18" charset="-120"/>
              </a:rPr>
              <a:t>Activity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ActiviyFee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84996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FBC7422E-B423-45EB-A788-CE1D80A5A0A9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84997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84998" name="Picture 6" descr="fig03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44958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572000" y="3200400"/>
            <a:ext cx="4572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功能相依</a:t>
            </a:r>
            <a:r>
              <a:rPr lang="en-US" altLang="zh-TW" sz="180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1.(StudentID, Activity)-&gt;ActivityFee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2.Activity-&gt;ActivityFee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4561840" y="5715000"/>
            <a:ext cx="4572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兩個表格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STUDENT_ACTIVITY (</a:t>
            </a:r>
            <a:r>
              <a:rPr lang="en-US" altLang="zh-TW" sz="1800" u="sng" dirty="0" err="1">
                <a:ea typeface="新細明體" panose="02020500000000000000" pitchFamily="18" charset="-120"/>
              </a:rPr>
              <a:t>StudentID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i="1" u="sng" dirty="0">
                <a:ea typeface="新細明體" panose="02020500000000000000" pitchFamily="18" charset="-120"/>
              </a:rPr>
              <a:t>Activity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ACTIVITY_FEE (</a:t>
            </a:r>
            <a:r>
              <a:rPr lang="en-US" altLang="zh-TW" sz="1800" u="sng" dirty="0">
                <a:ea typeface="新細明體" panose="02020500000000000000" pitchFamily="18" charset="-120"/>
              </a:rPr>
              <a:t>Activity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dirty="0" err="1">
                <a:ea typeface="新細明體" panose="02020500000000000000" pitchFamily="18" charset="-120"/>
              </a:rPr>
              <a:t>ActivityFee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0" y="4267200"/>
            <a:ext cx="4572000" cy="1447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TW" altLang="en-US" dirty="0" smtClean="0"/>
              <a:t>將部分功能相依</a:t>
            </a:r>
            <a:r>
              <a:rPr lang="en-US" altLang="zh-TW" dirty="0" smtClean="0"/>
              <a:t>(</a:t>
            </a:r>
            <a:r>
              <a:rPr lang="zh-TW" altLang="en-US" dirty="0" smtClean="0"/>
              <a:t>即上面</a:t>
            </a:r>
            <a:r>
              <a:rPr lang="en-US" altLang="zh-TW" dirty="0" smtClean="0"/>
              <a:t>2</a:t>
            </a:r>
            <a:r>
              <a:rPr lang="zh-TW" altLang="en-US" dirty="0" smtClean="0"/>
              <a:t>部分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，產生新資料表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將新</a:t>
            </a:r>
            <a:r>
              <a:rPr lang="zh-TW" altLang="en-US" dirty="0"/>
              <a:t>資料</a:t>
            </a:r>
            <a:r>
              <a:rPr lang="zh-TW" altLang="en-US" dirty="0" smtClean="0"/>
              <a:t>表的非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欄位從原資料表移出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將原資料表中的新資料表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欄位設為外部鍵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Second Normal Form (2NF)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8704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532D325A-4AF5-4B89-9898-ADF0C65ED656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87045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87046" name="Picture 9" descr="fig03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868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4572000" y="4343400"/>
            <a:ext cx="4343400" cy="166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TW" altLang="en-US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一個表為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1NF</a:t>
            </a:r>
            <a:r>
              <a:rPr lang="zh-TW" altLang="en-US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且</a:t>
            </a:r>
          </a:p>
          <a:p>
            <a:pPr eaLnBrk="1" hangingPunct="1">
              <a:buFontTx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決定屬性只有一個欄位</a:t>
            </a:r>
          </a:p>
          <a:p>
            <a:pPr eaLnBrk="1" hangingPunct="1">
              <a:buFontTx/>
              <a:buAutoNum type="arabicPeriod"/>
            </a:pPr>
            <a:r>
              <a:rPr lang="zh-TW" altLang="en-US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沒有非鍵屬性，則也必符合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2NF</a:t>
            </a:r>
          </a:p>
          <a:p>
            <a:pPr eaLnBrk="1" hangingPunct="1"/>
            <a:endParaRPr lang="zh-TW" altLang="en-US" sz="14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Third</a:t>
            </a:r>
            <a:r>
              <a:rPr lang="zh-TW" altLang="en-US" sz="4000">
                <a:ea typeface="新細明體" panose="02020500000000000000" pitchFamily="18" charset="-120"/>
              </a:rPr>
              <a:t> </a:t>
            </a:r>
            <a:r>
              <a:rPr lang="en-US" altLang="zh-TW" sz="4000">
                <a:ea typeface="新細明體" panose="02020500000000000000" pitchFamily="18" charset="-120"/>
              </a:rPr>
              <a:t>Normal Form (3NF)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移除遞移相依性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滿足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2NF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且</a:t>
            </a:r>
          </a:p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</a:rPr>
              <a:t>R(</a:t>
            </a:r>
            <a:r>
              <a:rPr lang="en-US" altLang="zh-TW" sz="2800" u="sng" dirty="0" smtClean="0">
                <a:ea typeface="新細明體" panose="02020500000000000000" pitchFamily="18" charset="-120"/>
              </a:rPr>
              <a:t>A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800" u="sng" dirty="0" smtClean="0">
                <a:ea typeface="新細明體" panose="02020500000000000000" pitchFamily="18" charset="-120"/>
              </a:rPr>
              <a:t>B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N, O, P): 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非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欄位無法決定其他非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key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欄位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(none of non-key attributes N, O, P can be determined by N, O, P.)</a:t>
            </a:r>
          </a:p>
          <a:p>
            <a:pPr eaLnBrk="1" hangingPunct="1"/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非</a:t>
            </a:r>
            <a:r>
              <a:rPr lang="zh-TW" altLang="en-US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鍵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欄位數只有一個或以下的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2NF</a:t>
            </a:r>
            <a:r>
              <a:rPr lang="zh-TW" altLang="en-US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表格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也自動滿足</a:t>
            </a: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3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NF</a:t>
            </a:r>
            <a:endParaRPr lang="en-US" altLang="zh-TW" sz="280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89092" name="Slide Number Placeholder 5"/>
          <p:cNvSpPr txBox="1">
            <a:spLocks noGrp="1"/>
          </p:cNvSpPr>
          <p:nvPr/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25AD488F-2088-467C-A38A-AF81715CFFD8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Third Normal Form (3NF)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</a:rPr>
              <a:t>STUDENT_HOUSING (</a:t>
            </a:r>
            <a:r>
              <a:rPr lang="en-US" altLang="zh-TW" sz="2800" u="sng" dirty="0" err="1" smtClean="0">
                <a:ea typeface="新細明體" panose="02020500000000000000" pitchFamily="18" charset="-120"/>
              </a:rPr>
              <a:t>StudentID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, Building,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BuildingFee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9114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DC4DA24D-2B4A-46C1-AB55-7E836FCD4C56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91141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91142" name="Rectangle 7"/>
          <p:cNvSpPr>
            <a:spLocks noChangeArrowheads="1"/>
          </p:cNvSpPr>
          <p:nvPr/>
        </p:nvSpPr>
        <p:spPr bwMode="auto">
          <a:xfrm>
            <a:off x="4419600" y="3200400"/>
            <a:ext cx="47244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功能相依</a:t>
            </a:r>
            <a:r>
              <a:rPr lang="en-US" altLang="zh-TW" sz="1800" dirty="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1.StudentID-&gt;(Building, </a:t>
            </a:r>
            <a:r>
              <a:rPr lang="en-US" altLang="zh-TW" sz="1800" dirty="0" err="1">
                <a:ea typeface="新細明體" panose="02020500000000000000" pitchFamily="18" charset="-120"/>
              </a:rPr>
              <a:t>BuildingFee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  <a:endParaRPr lang="zh-TW" altLang="en-US" sz="18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2.Building-&gt;</a:t>
            </a:r>
            <a:r>
              <a:rPr lang="en-US" altLang="zh-TW" sz="1800" dirty="0" err="1">
                <a:ea typeface="新細明體" panose="02020500000000000000" pitchFamily="18" charset="-120"/>
              </a:rPr>
              <a:t>BuildingFee</a:t>
            </a:r>
            <a:r>
              <a:rPr lang="en-US" altLang="zh-TW" sz="1800" dirty="0">
                <a:ea typeface="新細明體" panose="02020500000000000000" pitchFamily="18" charset="-120"/>
              </a:rPr>
              <a:t> (</a:t>
            </a:r>
            <a:r>
              <a:rPr lang="zh-TW" altLang="en-US" sz="1800" dirty="0">
                <a:ea typeface="新細明體" panose="02020500000000000000" pitchFamily="18" charset="-120"/>
              </a:rPr>
              <a:t>非</a:t>
            </a:r>
            <a:r>
              <a:rPr lang="en-US" altLang="zh-TW" sz="1800" dirty="0">
                <a:ea typeface="新細明體" panose="02020500000000000000" pitchFamily="18" charset="-120"/>
              </a:rPr>
              <a:t>key</a:t>
            </a:r>
            <a:r>
              <a:rPr lang="zh-TW" altLang="en-US" sz="1800" dirty="0">
                <a:ea typeface="新細明體" panose="02020500000000000000" pitchFamily="18" charset="-120"/>
              </a:rPr>
              <a:t>屬性功能相依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91143" name="Rectangle 8"/>
          <p:cNvSpPr>
            <a:spLocks noChangeArrowheads="1"/>
          </p:cNvSpPr>
          <p:nvPr/>
        </p:nvSpPr>
        <p:spPr bwMode="auto">
          <a:xfrm>
            <a:off x="4419600" y="5775325"/>
            <a:ext cx="47244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兩個表格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STUDENT_HOUSING (</a:t>
            </a:r>
            <a:r>
              <a:rPr lang="en-US" altLang="zh-TW" sz="1800" u="sng" dirty="0" err="1">
                <a:ea typeface="新細明體" panose="02020500000000000000" pitchFamily="18" charset="-120"/>
              </a:rPr>
              <a:t>StudentID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i="1" dirty="0">
                <a:ea typeface="新細明體" panose="02020500000000000000" pitchFamily="18" charset="-120"/>
              </a:rPr>
              <a:t>Building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 err="1" smtClean="0">
                <a:ea typeface="新細明體" panose="02020500000000000000" pitchFamily="18" charset="-120"/>
              </a:rPr>
              <a:t>Housing_FEE</a:t>
            </a:r>
            <a:r>
              <a:rPr lang="en-US" altLang="zh-TW" sz="1800" dirty="0" smtClean="0">
                <a:ea typeface="新細明體" panose="02020500000000000000" pitchFamily="18" charset="-120"/>
              </a:rPr>
              <a:t> </a:t>
            </a:r>
            <a:r>
              <a:rPr lang="en-US" altLang="zh-TW" sz="1800" dirty="0">
                <a:ea typeface="新細明體" panose="02020500000000000000" pitchFamily="18" charset="-120"/>
              </a:rPr>
              <a:t>(</a:t>
            </a:r>
            <a:r>
              <a:rPr lang="en-US" altLang="zh-TW" sz="1800" u="sng" dirty="0">
                <a:ea typeface="新細明體" panose="02020500000000000000" pitchFamily="18" charset="-120"/>
              </a:rPr>
              <a:t>Building</a:t>
            </a:r>
            <a:r>
              <a:rPr lang="en-US" altLang="zh-TW" sz="1800" dirty="0">
                <a:ea typeface="新細明體" panose="02020500000000000000" pitchFamily="18" charset="-120"/>
              </a:rPr>
              <a:t>, </a:t>
            </a:r>
            <a:r>
              <a:rPr lang="en-US" altLang="zh-TW" sz="1800" dirty="0" err="1">
                <a:ea typeface="新細明體" panose="02020500000000000000" pitchFamily="18" charset="-120"/>
              </a:rPr>
              <a:t>BuildingFee</a:t>
            </a:r>
            <a:r>
              <a:rPr lang="en-US" altLang="zh-TW" sz="1800" dirty="0">
                <a:ea typeface="新細明體" panose="02020500000000000000" pitchFamily="18" charset="-120"/>
              </a:rPr>
              <a:t>)</a:t>
            </a:r>
          </a:p>
        </p:txBody>
      </p:sp>
      <p:pic>
        <p:nvPicPr>
          <p:cNvPr id="91144" name="Picture 9" descr="fig03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41481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419600" y="4267200"/>
            <a:ext cx="4724400" cy="1447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TW" altLang="en-US" dirty="0" smtClean="0"/>
              <a:t>將遞延相依</a:t>
            </a:r>
            <a:r>
              <a:rPr lang="en-US" altLang="zh-TW" dirty="0" smtClean="0"/>
              <a:t>(</a:t>
            </a:r>
            <a:r>
              <a:rPr lang="zh-TW" altLang="en-US" dirty="0" smtClean="0"/>
              <a:t>即上面</a:t>
            </a:r>
            <a:r>
              <a:rPr lang="en-US" altLang="zh-TW" dirty="0" smtClean="0"/>
              <a:t>2</a:t>
            </a:r>
            <a:r>
              <a:rPr lang="zh-TW" altLang="en-US" dirty="0" smtClean="0"/>
              <a:t>部分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，產生新資料表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將新</a:t>
            </a:r>
            <a:r>
              <a:rPr lang="zh-TW" altLang="en-US" dirty="0"/>
              <a:t>資料</a:t>
            </a:r>
            <a:r>
              <a:rPr lang="zh-TW" altLang="en-US" dirty="0" smtClean="0"/>
              <a:t>表的非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欄位從原資料表移出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將原資料表中的新資料表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欄位設為外部鍵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A Very Strange Table!</a:t>
            </a:r>
            <a:endParaRPr lang="zh-TW" altLang="en-US" sz="4000" dirty="0">
              <a:ea typeface="新細明體" panose="02020500000000000000" pitchFamily="18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 Pearson Prentice Hall 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3-</a:t>
            </a:r>
            <a:fld id="{5AD410F0-7B78-435C-93A8-934699EF72D6}" type="slidenum">
              <a:rPr lang="en-US" altLang="zh-TW" smtClean="0"/>
              <a:pPr>
                <a:defRPr/>
              </a:pPr>
              <a:t>5</a:t>
            </a:fld>
            <a:endParaRPr lang="en-US" altLang="zh-TW" smtClean="0"/>
          </a:p>
          <a:p>
            <a:pPr>
              <a:defRPr/>
            </a:pPr>
            <a:endParaRPr lang="en-US" altLang="zh-TW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sz="2400" dirty="0" smtClean="0"/>
              <a:t>問題：當</a:t>
            </a:r>
            <a:r>
              <a:rPr lang="en-US" altLang="zh-TW" sz="2400" dirty="0" smtClean="0"/>
              <a:t>Nancy Meyers</a:t>
            </a:r>
            <a:r>
              <a:rPr lang="zh-TW" altLang="en-US" sz="2400" dirty="0" smtClean="0"/>
              <a:t>需要負責</a:t>
            </a:r>
            <a:r>
              <a:rPr lang="en-US" altLang="zh-TW" sz="2400" dirty="0" smtClean="0"/>
              <a:t>101300</a:t>
            </a:r>
            <a:r>
              <a:rPr lang="zh-TW" altLang="en-US" sz="2400" dirty="0" smtClean="0"/>
              <a:t>產品，要如何增加紀錄</a:t>
            </a:r>
            <a:r>
              <a:rPr lang="en-US" altLang="zh-TW" sz="2400" dirty="0" smtClean="0"/>
              <a:t>?</a:t>
            </a:r>
            <a:endParaRPr lang="zh-TW" altLang="en-US" sz="2400" dirty="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60" y="2450096"/>
            <a:ext cx="5105400" cy="40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Second Normal Form (3NF)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9318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66738A11-002B-410A-8D95-E03E9CFBC13B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93189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93190" name="Picture 7" descr="fig03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7924800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Boyce-Codd</a:t>
            </a:r>
            <a:r>
              <a:rPr lang="zh-TW" altLang="en-US" sz="4000">
                <a:ea typeface="新細明體" panose="02020500000000000000" pitchFamily="18" charset="-120"/>
              </a:rPr>
              <a:t> </a:t>
            </a:r>
            <a:r>
              <a:rPr lang="en-US" altLang="zh-TW" sz="4000">
                <a:ea typeface="新細明體" panose="02020500000000000000" pitchFamily="18" charset="-120"/>
              </a:rPr>
              <a:t>Normal Form (BCNF)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ea typeface="新細明體" panose="02020500000000000000" pitchFamily="18" charset="-120"/>
              </a:rPr>
              <a:t>滿足</a:t>
            </a:r>
            <a:r>
              <a:rPr lang="en-US" altLang="zh-TW" smtClean="0">
                <a:ea typeface="新細明體" panose="02020500000000000000" pitchFamily="18" charset="-120"/>
              </a:rPr>
              <a:t>3NF</a:t>
            </a:r>
            <a:r>
              <a:rPr lang="zh-TW" altLang="en-US" smtClean="0">
                <a:ea typeface="新細明體" panose="02020500000000000000" pitchFamily="18" charset="-120"/>
              </a:rPr>
              <a:t>且</a:t>
            </a:r>
          </a:p>
          <a:p>
            <a:pPr eaLnBrk="1" hangingPunct="1"/>
            <a:r>
              <a:rPr lang="zh-TW" altLang="en-US" smtClean="0">
                <a:ea typeface="新細明體" panose="02020500000000000000" pitchFamily="18" charset="-120"/>
              </a:rPr>
              <a:t>每一個決定因素</a:t>
            </a:r>
            <a:r>
              <a:rPr lang="en-US" altLang="zh-TW" smtClean="0">
                <a:ea typeface="新細明體" panose="02020500000000000000" pitchFamily="18" charset="-120"/>
              </a:rPr>
              <a:t>(</a:t>
            </a:r>
            <a:r>
              <a:rPr lang="zh-TW" altLang="en-US" smtClean="0">
                <a:ea typeface="新細明體" panose="02020500000000000000" pitchFamily="18" charset="-120"/>
              </a:rPr>
              <a:t>屬性</a:t>
            </a:r>
            <a:r>
              <a:rPr lang="en-US" altLang="zh-TW" smtClean="0">
                <a:ea typeface="新細明體" panose="02020500000000000000" pitchFamily="18" charset="-120"/>
              </a:rPr>
              <a:t>)</a:t>
            </a:r>
            <a:r>
              <a:rPr lang="zh-TW" altLang="en-US" smtClean="0">
                <a:ea typeface="新細明體" panose="02020500000000000000" pitchFamily="18" charset="-120"/>
              </a:rPr>
              <a:t>都應為候選</a:t>
            </a:r>
            <a:r>
              <a:rPr lang="en-US" altLang="zh-TW" smtClean="0">
                <a:ea typeface="新細明體" panose="02020500000000000000" pitchFamily="18" charset="-120"/>
              </a:rPr>
              <a:t>key(candidate key)</a:t>
            </a:r>
          </a:p>
          <a:p>
            <a:pPr eaLnBrk="1" hangingPunct="1"/>
            <a:endParaRPr lang="zh-TW" altLang="en-US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95236" name="Slide Number Placeholder 5"/>
          <p:cNvSpPr txBox="1">
            <a:spLocks noGrp="1"/>
          </p:cNvSpPr>
          <p:nvPr/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7512A33D-4EBB-4020-A263-276D8F4F4388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95237" name="Rectangle 6"/>
          <p:cNvSpPr>
            <a:spLocks noChangeArrowheads="1"/>
          </p:cNvSpPr>
          <p:nvPr/>
        </p:nvSpPr>
        <p:spPr bwMode="auto">
          <a:xfrm>
            <a:off x="990600" y="5029200"/>
            <a:ext cx="7543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BCNF</a:t>
            </a:r>
            <a:r>
              <a:rPr lang="zh-TW" altLang="en-US" sz="2800" dirty="0">
                <a:ea typeface="新細明體" panose="02020500000000000000" pitchFamily="18" charset="-120"/>
              </a:rPr>
              <a:t>又稱</a:t>
            </a:r>
            <a:r>
              <a:rPr lang="en-US" altLang="zh-TW" sz="2800" dirty="0">
                <a:ea typeface="新細明體" panose="02020500000000000000" pitchFamily="18" charset="-120"/>
              </a:rPr>
              <a:t>3.5NF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Boyce-Codd</a:t>
            </a:r>
            <a:r>
              <a:rPr lang="zh-TW" altLang="en-US" sz="4000">
                <a:ea typeface="新細明體" panose="02020500000000000000" pitchFamily="18" charset="-120"/>
              </a:rPr>
              <a:t> </a:t>
            </a:r>
            <a:r>
              <a:rPr lang="en-US" altLang="zh-TW" sz="4000">
                <a:ea typeface="新細明體" panose="02020500000000000000" pitchFamily="18" charset="-120"/>
              </a:rPr>
              <a:t>Normal Form (BCNF)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STUDENT_ADVISOR (</a:t>
            </a:r>
            <a:r>
              <a:rPr lang="en-US" altLang="zh-TW" u="sng" smtClean="0">
                <a:ea typeface="新細明體" panose="02020500000000000000" pitchFamily="18" charset="-120"/>
              </a:rPr>
              <a:t>StudentID</a:t>
            </a:r>
            <a:r>
              <a:rPr lang="en-US" altLang="zh-TW" smtClean="0">
                <a:ea typeface="新細明體" panose="02020500000000000000" pitchFamily="18" charset="-120"/>
              </a:rPr>
              <a:t>, </a:t>
            </a:r>
            <a:r>
              <a:rPr lang="en-US" altLang="zh-TW" u="sng" smtClean="0">
                <a:ea typeface="新細明體" panose="02020500000000000000" pitchFamily="18" charset="-120"/>
              </a:rPr>
              <a:t>Subject</a:t>
            </a:r>
            <a:r>
              <a:rPr lang="en-US" altLang="zh-TW" smtClean="0">
                <a:ea typeface="新細明體" panose="02020500000000000000" pitchFamily="18" charset="-120"/>
              </a:rPr>
              <a:t>, AdvisorName)</a:t>
            </a:r>
          </a:p>
        </p:txBody>
      </p:sp>
      <p:sp>
        <p:nvSpPr>
          <p:cNvPr id="97284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3726DA38-71E8-4B6E-BEB6-36050E14B417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97285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4114800" y="3233261"/>
            <a:ext cx="2362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有哪些功能相依性</a:t>
            </a:r>
            <a:r>
              <a:rPr lang="en-US" altLang="zh-TW" sz="1800">
                <a:ea typeface="新細明體" panose="02020500000000000000" pitchFamily="18" charset="-120"/>
              </a:rPr>
              <a:t>?</a:t>
            </a:r>
          </a:p>
        </p:txBody>
      </p:sp>
      <p:pic>
        <p:nvPicPr>
          <p:cNvPr id="97287" name="Picture 8" descr="fig03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38481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Rectangle 11"/>
          <p:cNvSpPr>
            <a:spLocks noChangeArrowheads="1"/>
          </p:cNvSpPr>
          <p:nvPr/>
        </p:nvSpPr>
        <p:spPr bwMode="auto">
          <a:xfrm>
            <a:off x="4114800" y="4267200"/>
            <a:ext cx="4876800" cy="1828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AdvisorName-&gt;Subject (</a:t>
            </a:r>
            <a:r>
              <a:rPr lang="zh-TW" altLang="en-US" sz="1800">
                <a:ea typeface="新細明體" panose="02020500000000000000" pitchFamily="18" charset="-120"/>
              </a:rPr>
              <a:t>合理嗎</a:t>
            </a:r>
            <a:r>
              <a:rPr lang="en-US" altLang="zh-TW" sz="1800">
                <a:ea typeface="新細明體" panose="02020500000000000000" pitchFamily="18" charset="-120"/>
              </a:rPr>
              <a:t>?)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(StudentID, Subject)-&gt;AdvisorName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(StudentID, AdvisorNmae)-&gt;Subject(</a:t>
            </a:r>
            <a:r>
              <a:rPr lang="zh-TW" altLang="en-US" sz="1800">
                <a:ea typeface="新細明體" panose="02020500000000000000" pitchFamily="18" charset="-120"/>
              </a:rPr>
              <a:t>合理嗎</a:t>
            </a:r>
            <a:r>
              <a:rPr lang="en-US" altLang="zh-TW" sz="1800">
                <a:ea typeface="新細明體" panose="02020500000000000000" pitchFamily="18" charset="-120"/>
              </a:rPr>
              <a:t>?)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Boyce-Codd</a:t>
            </a:r>
            <a:r>
              <a:rPr lang="zh-TW" altLang="en-US" sz="4000">
                <a:ea typeface="新細明體" panose="02020500000000000000" pitchFamily="18" charset="-120"/>
              </a:rPr>
              <a:t> </a:t>
            </a:r>
            <a:r>
              <a:rPr lang="en-US" altLang="zh-TW" sz="4000">
                <a:ea typeface="新細明體" panose="02020500000000000000" pitchFamily="18" charset="-120"/>
              </a:rPr>
              <a:t>Normal Form (BCNF)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STUDENT_ADVISOR (</a:t>
            </a:r>
            <a:r>
              <a:rPr lang="en-US" altLang="zh-TW" u="sng" smtClean="0">
                <a:ea typeface="新細明體" panose="02020500000000000000" pitchFamily="18" charset="-120"/>
              </a:rPr>
              <a:t>StudentID</a:t>
            </a:r>
            <a:r>
              <a:rPr lang="en-US" altLang="zh-TW" smtClean="0">
                <a:ea typeface="新細明體" panose="02020500000000000000" pitchFamily="18" charset="-120"/>
              </a:rPr>
              <a:t>, </a:t>
            </a:r>
            <a:r>
              <a:rPr lang="en-US" altLang="zh-TW" u="sng" smtClean="0">
                <a:ea typeface="新細明體" panose="02020500000000000000" pitchFamily="18" charset="-120"/>
              </a:rPr>
              <a:t>Subject</a:t>
            </a:r>
            <a:r>
              <a:rPr lang="en-US" altLang="zh-TW" smtClean="0">
                <a:ea typeface="新細明體" panose="02020500000000000000" pitchFamily="18" charset="-120"/>
              </a:rPr>
              <a:t>, AdvisorName)</a:t>
            </a:r>
          </a:p>
        </p:txBody>
      </p:sp>
      <p:sp>
        <p:nvSpPr>
          <p:cNvPr id="99332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4E328BA1-486C-414A-8F4E-F5C00F5FD9D7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99333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3962400" y="2286000"/>
            <a:ext cx="5181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原功能相依</a:t>
            </a:r>
            <a:r>
              <a:rPr lang="en-US" altLang="zh-TW" sz="1800" dirty="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(</a:t>
            </a:r>
            <a:r>
              <a:rPr lang="en-US" altLang="zh-TW" sz="1800" dirty="0" err="1">
                <a:ea typeface="新細明體" panose="02020500000000000000" pitchFamily="18" charset="-120"/>
              </a:rPr>
              <a:t>StudentID</a:t>
            </a:r>
            <a:r>
              <a:rPr lang="en-US" altLang="zh-TW" sz="1800" dirty="0">
                <a:ea typeface="新細明體" panose="02020500000000000000" pitchFamily="18" charset="-120"/>
              </a:rPr>
              <a:t>, Subject)-&gt;</a:t>
            </a:r>
            <a:r>
              <a:rPr lang="en-US" altLang="zh-TW" sz="1800" dirty="0" err="1">
                <a:ea typeface="新細明體" panose="02020500000000000000" pitchFamily="18" charset="-120"/>
              </a:rPr>
              <a:t>AdvisorName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 err="1">
                <a:ea typeface="新細明體" panose="02020500000000000000" pitchFamily="18" charset="-120"/>
              </a:rPr>
              <a:t>AdvisorName</a:t>
            </a:r>
            <a:r>
              <a:rPr lang="en-US" altLang="zh-TW" sz="1800" dirty="0">
                <a:ea typeface="新細明體" panose="02020500000000000000" pitchFamily="18" charset="-120"/>
              </a:rPr>
              <a:t>-&gt;Subject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此表格已為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3NF(why?)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962400" y="3505200"/>
            <a:ext cx="51816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發現</a:t>
            </a:r>
            <a:r>
              <a:rPr lang="en-US" altLang="zh-TW" sz="1800">
                <a:ea typeface="新細明體" panose="02020500000000000000" pitchFamily="18" charset="-120"/>
              </a:rPr>
              <a:t>:</a:t>
            </a:r>
            <a:r>
              <a:rPr lang="zh-TW" altLang="en-US" sz="1800">
                <a:ea typeface="新細明體" panose="02020500000000000000" pitchFamily="18" charset="-120"/>
              </a:rPr>
              <a:t>不符合</a:t>
            </a:r>
            <a:r>
              <a:rPr lang="en-US" altLang="zh-TW" sz="1800">
                <a:ea typeface="新細明體" panose="02020500000000000000" pitchFamily="18" charset="-120"/>
              </a:rPr>
              <a:t>BCNF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功能相依 </a:t>
            </a:r>
            <a:r>
              <a:rPr lang="en-US" altLang="zh-TW" sz="1800">
                <a:ea typeface="新細明體" panose="02020500000000000000" pitchFamily="18" charset="-120"/>
              </a:rPr>
              <a:t>AdvisorName-&gt;Subject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但決定性屬性</a:t>
            </a:r>
            <a:r>
              <a:rPr lang="en-US" altLang="zh-TW" sz="1800">
                <a:ea typeface="新細明體" panose="02020500000000000000" pitchFamily="18" charset="-120"/>
              </a:rPr>
              <a:t>(</a:t>
            </a:r>
            <a:r>
              <a:rPr lang="zh-TW" altLang="en-US" sz="1800">
                <a:ea typeface="新細明體" panose="02020500000000000000" pitchFamily="18" charset="-120"/>
              </a:rPr>
              <a:t>即</a:t>
            </a:r>
            <a:r>
              <a:rPr lang="en-US" altLang="zh-TW" sz="1800">
                <a:ea typeface="新細明體" panose="02020500000000000000" pitchFamily="18" charset="-120"/>
              </a:rPr>
              <a:t>AdvisorName)</a:t>
            </a:r>
            <a:r>
              <a:rPr lang="zh-TW" altLang="en-US" sz="1800">
                <a:ea typeface="新細明體" panose="02020500000000000000" pitchFamily="18" charset="-120"/>
              </a:rPr>
              <a:t>不為候選</a:t>
            </a:r>
            <a:r>
              <a:rPr lang="en-US" altLang="zh-TW" sz="1800">
                <a:ea typeface="新細明體" panose="02020500000000000000" pitchFamily="18" charset="-120"/>
              </a:rPr>
              <a:t>key</a:t>
            </a:r>
          </a:p>
        </p:txBody>
      </p:sp>
      <p:pic>
        <p:nvPicPr>
          <p:cNvPr id="99336" name="Picture 9" descr="fig03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38481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7" name="Rectangle 10"/>
          <p:cNvSpPr>
            <a:spLocks noChangeArrowheads="1"/>
          </p:cNvSpPr>
          <p:nvPr/>
        </p:nvSpPr>
        <p:spPr bwMode="auto">
          <a:xfrm>
            <a:off x="3962400" y="4572000"/>
            <a:ext cx="51816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觀察</a:t>
            </a:r>
            <a:r>
              <a:rPr lang="en-US" altLang="zh-TW" sz="1800">
                <a:ea typeface="新細明體" panose="02020500000000000000" pitchFamily="18" charset="-120"/>
              </a:rPr>
              <a:t>:STUDENT_ADVISOR(</a:t>
            </a:r>
            <a:r>
              <a:rPr lang="en-US" altLang="zh-TW" sz="1800" u="sng">
                <a:ea typeface="新細明體" panose="02020500000000000000" pitchFamily="18" charset="-120"/>
              </a:rPr>
              <a:t>StudentID</a:t>
            </a:r>
            <a:r>
              <a:rPr lang="en-US" altLang="zh-TW" sz="1800">
                <a:ea typeface="新細明體" panose="02020500000000000000" pitchFamily="18" charset="-120"/>
              </a:rPr>
              <a:t>, Subject,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 </a:t>
            </a:r>
            <a:r>
              <a:rPr lang="en-US" altLang="zh-TW" sz="1800" u="sng">
                <a:ea typeface="新細明體" panose="02020500000000000000" pitchFamily="18" charset="-120"/>
              </a:rPr>
              <a:t>AdvisorName</a:t>
            </a:r>
            <a:r>
              <a:rPr lang="en-US" altLang="zh-TW" sz="180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功能相依</a:t>
            </a:r>
            <a:r>
              <a:rPr lang="en-US" altLang="zh-TW" sz="180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(StudentID, AdvisorName)-&gt; Subject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solidFill>
                  <a:srgbClr val="FF0000"/>
                </a:solidFill>
                <a:ea typeface="新細明體" panose="02020500000000000000" pitchFamily="18" charset="-120"/>
              </a:rPr>
              <a:t>此表格不為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2NF</a:t>
            </a:r>
            <a:r>
              <a:rPr lang="zh-TW" altLang="en-US" sz="1800">
                <a:ea typeface="新細明體" panose="02020500000000000000" pitchFamily="18" charset="-120"/>
              </a:rPr>
              <a:t>，因</a:t>
            </a:r>
            <a:r>
              <a:rPr lang="en-US" altLang="zh-TW" sz="1800">
                <a:ea typeface="新細明體" panose="02020500000000000000" pitchFamily="18" charset="-120"/>
              </a:rPr>
              <a:t> AdvisorName-&gt;Subject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故使用兩表格</a:t>
            </a:r>
            <a:r>
              <a:rPr lang="en-US" altLang="zh-TW" sz="180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STUDENT_ADVISOR(</a:t>
            </a:r>
            <a:r>
              <a:rPr lang="en-US" altLang="zh-TW" sz="1800" u="sng">
                <a:ea typeface="新細明體" panose="02020500000000000000" pitchFamily="18" charset="-120"/>
              </a:rPr>
              <a:t>StudentID</a:t>
            </a:r>
            <a:r>
              <a:rPr lang="en-US" altLang="zh-TW" sz="1800">
                <a:ea typeface="新細明體" panose="02020500000000000000" pitchFamily="18" charset="-120"/>
              </a:rPr>
              <a:t>, </a:t>
            </a:r>
            <a:r>
              <a:rPr lang="en-US" altLang="zh-TW" sz="1800" i="1" u="sng">
                <a:ea typeface="新細明體" panose="02020500000000000000" pitchFamily="18" charset="-120"/>
              </a:rPr>
              <a:t>AdvisorName</a:t>
            </a:r>
            <a:r>
              <a:rPr lang="en-US" altLang="zh-TW" sz="180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ADVISOR_SUBJECT(</a:t>
            </a:r>
            <a:r>
              <a:rPr lang="en-US" altLang="zh-TW" sz="1800" u="sng">
                <a:ea typeface="新細明體" panose="02020500000000000000" pitchFamily="18" charset="-120"/>
              </a:rPr>
              <a:t>AdvisorName</a:t>
            </a:r>
            <a:r>
              <a:rPr lang="en-US" altLang="zh-TW" sz="1800">
                <a:ea typeface="新細明體" panose="02020500000000000000" pitchFamily="18" charset="-120"/>
              </a:rPr>
              <a:t>, Subject</a:t>
            </a:r>
            <a:r>
              <a:rPr lang="en-US" altLang="zh-TW" sz="1800" u="sng">
                <a:ea typeface="新細明體" panose="02020500000000000000" pitchFamily="18" charset="-12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Boyce-Codd</a:t>
            </a:r>
            <a:r>
              <a:rPr lang="zh-TW" altLang="en-US" sz="4000">
                <a:ea typeface="新細明體" panose="02020500000000000000" pitchFamily="18" charset="-120"/>
              </a:rPr>
              <a:t> </a:t>
            </a:r>
            <a:r>
              <a:rPr lang="en-US" altLang="zh-TW" sz="4000">
                <a:ea typeface="新細明體" panose="02020500000000000000" pitchFamily="18" charset="-120"/>
              </a:rPr>
              <a:t>Normal Form (BCNF)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10138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CDD3C502-F967-48EC-A0CE-6E3041CA528C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101381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101382" name="Picture 7" descr="fig03_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9438"/>
            <a:ext cx="8153400" cy="50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運用</a:t>
            </a:r>
            <a:r>
              <a:rPr lang="en-US" altLang="zh-TW" sz="4000" dirty="0">
                <a:ea typeface="新細明體" panose="02020500000000000000" pitchFamily="18" charset="-120"/>
              </a:rPr>
              <a:t>BCNF</a:t>
            </a:r>
            <a:r>
              <a:rPr lang="zh-TW" altLang="en-US" sz="4000" dirty="0">
                <a:ea typeface="新細明體" panose="02020500000000000000" pitchFamily="18" charset="-120"/>
              </a:rPr>
              <a:t>移除資料表異動異常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兩種做法，得到的結果應一致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運用</a:t>
            </a:r>
            <a:r>
              <a:rPr lang="en-US" altLang="zh-TW" dirty="0" smtClean="0"/>
              <a:t>Step-by-Step</a:t>
            </a:r>
            <a:r>
              <a:rPr lang="zh-TW" altLang="en-US" dirty="0" smtClean="0"/>
              <a:t>方式，經由</a:t>
            </a:r>
            <a:r>
              <a:rPr lang="en-US" altLang="zh-TW" dirty="0" smtClean="0"/>
              <a:t>1NF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2NF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3NF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BCNF</a:t>
            </a:r>
            <a:r>
              <a:rPr lang="zh-TW" altLang="en-US" dirty="0" smtClean="0"/>
              <a:t>，將一個資料表分隔為數個資料表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運用</a:t>
            </a:r>
            <a:r>
              <a:rPr lang="en-US" altLang="zh-TW" dirty="0" smtClean="0"/>
              <a:t>Straight-to-BCNF</a:t>
            </a:r>
            <a:r>
              <a:rPr lang="zh-TW" altLang="en-US" dirty="0" smtClean="0"/>
              <a:t>方式，直接重新設計資料表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 Pearson Prentice Hall 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3-</a:t>
            </a:r>
            <a:fld id="{5AD410F0-7B78-435C-93A8-934699EF72D6}" type="slidenum">
              <a:rPr lang="en-US" altLang="zh-TW" smtClean="0"/>
              <a:pPr>
                <a:defRPr/>
              </a:pPr>
              <a:t>55</a:t>
            </a:fld>
            <a:endParaRPr lang="en-US" altLang="zh-TW" smtClean="0"/>
          </a:p>
          <a:p>
            <a:pPr>
              <a:defRPr/>
            </a:pPr>
            <a:endParaRPr lang="en-US" altLang="zh-TW"/>
          </a:p>
        </p:txBody>
      </p:sp>
      <p:sp>
        <p:nvSpPr>
          <p:cNvPr id="6" name="圓角矩形 5"/>
          <p:cNvSpPr/>
          <p:nvPr/>
        </p:nvSpPr>
        <p:spPr>
          <a:xfrm>
            <a:off x="3124200" y="4572000"/>
            <a:ext cx="55626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rgbClr val="002060"/>
                </a:solidFill>
              </a:rPr>
              <a:t>本課程使用</a:t>
            </a:r>
            <a:r>
              <a:rPr lang="en-US" altLang="zh-TW" sz="3200" dirty="0" smtClean="0">
                <a:solidFill>
                  <a:srgbClr val="FF0000"/>
                </a:solidFill>
              </a:rPr>
              <a:t>Step-by-Step</a:t>
            </a:r>
            <a:r>
              <a:rPr lang="zh-TW" altLang="en-US" sz="3200" dirty="0" smtClean="0">
                <a:solidFill>
                  <a:srgbClr val="002060"/>
                </a:solidFill>
              </a:rPr>
              <a:t>方式</a:t>
            </a:r>
            <a:endParaRPr lang="zh-TW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6"/>
          <p:cNvSpPr txBox="1">
            <a:spLocks noGrp="1"/>
          </p:cNvSpPr>
          <p:nvPr/>
        </p:nvSpPr>
        <p:spPr bwMode="auto">
          <a:xfrm>
            <a:off x="457200" y="6248400"/>
            <a:ext cx="594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630362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 dirty="0">
                <a:ea typeface="新細明體" panose="02020500000000000000" pitchFamily="18" charset="-120"/>
              </a:rPr>
              <a:t> Put All Relations into BCNF</a:t>
            </a:r>
          </a:p>
        </p:txBody>
      </p:sp>
      <p:pic>
        <p:nvPicPr>
          <p:cNvPr id="115716" name="Picture 6" descr="C:\Users\Auer.WWU\Auer-Projects\Kroenke-Auer-Projects\Kroenke-Auer-DBP-e11\DBP-e11-Supplements\Images\Chapter03\Fig3-13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057400"/>
            <a:ext cx="4113213" cy="4876800"/>
          </a:xfrm>
        </p:spPr>
      </p:pic>
      <p:sp>
        <p:nvSpPr>
          <p:cNvPr id="115717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F6C88D1D-831B-4A78-8F7F-6CBB5EAF66E5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8594" y="2042160"/>
            <a:ext cx="3657600" cy="4511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2060"/>
                </a:solidFill>
              </a:rPr>
              <a:t>找出所有功能相依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2060"/>
                </a:solidFill>
              </a:rPr>
              <a:t>找出所有候選鍵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2060"/>
                </a:solidFill>
              </a:rPr>
              <a:t>若有決定屬性卻未擔任候選鍵時</a:t>
            </a:r>
            <a:r>
              <a:rPr lang="zh-TW" altLang="en-US" dirty="0">
                <a:solidFill>
                  <a:srgbClr val="002060"/>
                </a:solidFill>
              </a:rPr>
              <a:t>：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800100" lvl="1" indent="-342900">
              <a:buFont typeface="+mj-lt"/>
              <a:buAutoNum type="alphaUcPeriod"/>
            </a:pPr>
            <a:r>
              <a:rPr lang="zh-TW" altLang="en-US" dirty="0" smtClean="0">
                <a:solidFill>
                  <a:srgbClr val="002060"/>
                </a:solidFill>
              </a:rPr>
              <a:t>將功能相依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部分、遞</a:t>
            </a:r>
            <a:r>
              <a:rPr lang="zh-TW" altLang="en-US" dirty="0">
                <a:solidFill>
                  <a:srgbClr val="002060"/>
                </a:solidFill>
              </a:rPr>
              <a:t>移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產生新資料表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800100" lvl="1" indent="-342900">
              <a:buAutoNum type="alphaUcPeriod"/>
            </a:pPr>
            <a:r>
              <a:rPr lang="zh-TW" altLang="en-US" dirty="0" smtClean="0">
                <a:solidFill>
                  <a:srgbClr val="002060"/>
                </a:solidFill>
              </a:rPr>
              <a:t>將功能相依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>
                <a:solidFill>
                  <a:srgbClr val="002060"/>
                </a:solidFill>
              </a:rPr>
              <a:t>部分、遞移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  <a:r>
              <a:rPr lang="zh-TW" altLang="en-US" dirty="0" smtClean="0">
                <a:solidFill>
                  <a:srgbClr val="002060"/>
                </a:solidFill>
              </a:rPr>
              <a:t>的決定屬性設為新資料表的主鍵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800100" lvl="1" indent="-342900">
              <a:buAutoNum type="alphaUcPeriod"/>
            </a:pPr>
            <a:r>
              <a:rPr lang="zh-TW" altLang="en-US" dirty="0" smtClean="0">
                <a:solidFill>
                  <a:srgbClr val="002060"/>
                </a:solidFill>
              </a:rPr>
              <a:t>將新資料表主鍵，在原來資料表中設為外部鍵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800100" lvl="1" indent="-342900">
              <a:buAutoNum type="alphaUcPeriod"/>
            </a:pPr>
            <a:r>
              <a:rPr lang="zh-TW" altLang="en-US" dirty="0" smtClean="0">
                <a:solidFill>
                  <a:srgbClr val="002060"/>
                </a:solidFill>
              </a:rPr>
              <a:t>產生參考完整性限制</a:t>
            </a:r>
            <a:r>
              <a:rPr lang="en-US" altLang="zh-TW" dirty="0" smtClean="0">
                <a:solidFill>
                  <a:srgbClr val="002060"/>
                </a:solidFill>
              </a:rPr>
              <a:t>(</a:t>
            </a:r>
            <a:r>
              <a:rPr lang="zh-TW" altLang="en-US" dirty="0" smtClean="0">
                <a:solidFill>
                  <a:srgbClr val="002060"/>
                </a:solidFill>
              </a:rPr>
              <a:t>在資料庫中設定</a:t>
            </a:r>
            <a:r>
              <a:rPr lang="en-US" altLang="zh-TW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2060"/>
                </a:solidFill>
              </a:rPr>
              <a:t>重複步驟</a:t>
            </a:r>
            <a:r>
              <a:rPr lang="en-US" altLang="zh-TW" dirty="0" smtClean="0">
                <a:solidFill>
                  <a:srgbClr val="002060"/>
                </a:solidFill>
              </a:rPr>
              <a:t>3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381750"/>
            <a:ext cx="594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10342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5899150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3600" dirty="0" smtClean="0">
                <a:ea typeface="新細明體" panose="02020500000000000000" pitchFamily="18" charset="-120"/>
              </a:rPr>
            </a:br>
            <a:r>
              <a:rPr lang="en-US" altLang="zh-TW" sz="3600" dirty="0" smtClean="0">
                <a:ea typeface="新細明體" panose="02020500000000000000" pitchFamily="18" charset="-120"/>
              </a:rPr>
              <a:t>SKU_DATA Step-by-Step – 1NF</a:t>
            </a:r>
            <a:endParaRPr lang="en-US" altLang="zh-TW" sz="3600" dirty="0">
              <a:ea typeface="新細明體" panose="02020500000000000000" pitchFamily="18" charset="-120"/>
            </a:endParaRP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C706C71C-CA97-4B4C-B007-BF67E8A2DEFB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03430" name="TextBox 9"/>
          <p:cNvSpPr txBox="1">
            <a:spLocks noChangeArrowheads="1"/>
          </p:cNvSpPr>
          <p:nvPr/>
        </p:nvSpPr>
        <p:spPr bwMode="auto">
          <a:xfrm>
            <a:off x="762000" y="4572000"/>
            <a:ext cx="76200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SKU_DATA (</a:t>
            </a:r>
            <a:r>
              <a:rPr lang="en-US" altLang="zh-TW" sz="1800" b="1" u="sng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, SKU_Description,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1NF - Checking against the definition of 1NF, this relation is in 1NF</a:t>
            </a:r>
            <a:r>
              <a:rPr lang="en-US" altLang="zh-TW" sz="1800"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103431" name="Rectangle 8"/>
          <p:cNvSpPr>
            <a:spLocks noChangeArrowheads="1"/>
          </p:cNvSpPr>
          <p:nvPr/>
        </p:nvSpPr>
        <p:spPr bwMode="auto">
          <a:xfrm>
            <a:off x="838200" y="5638800"/>
            <a:ext cx="6858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SKU_DATA</a:t>
            </a:r>
            <a:r>
              <a:rPr lang="zh-TW" altLang="en-US" sz="1800" dirty="0">
                <a:ea typeface="新細明體" panose="02020500000000000000" pitchFamily="18" charset="-120"/>
              </a:rPr>
              <a:t>是否為</a:t>
            </a:r>
            <a:r>
              <a:rPr lang="en-US" altLang="zh-TW" sz="1800" dirty="0">
                <a:ea typeface="新細明體" panose="02020500000000000000" pitchFamily="18" charset="-120"/>
              </a:rPr>
              <a:t>1NF?</a:t>
            </a:r>
            <a:r>
              <a:rPr lang="en-US" altLang="zh-TW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 </a:t>
            </a:r>
            <a:endParaRPr lang="zh-TW" altLang="en-US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3432" name="AutoShape 9"/>
          <p:cNvSpPr>
            <a:spLocks noChangeArrowheads="1"/>
          </p:cNvSpPr>
          <p:nvPr/>
        </p:nvSpPr>
        <p:spPr bwMode="auto">
          <a:xfrm>
            <a:off x="7543800" y="3200400"/>
            <a:ext cx="1600200" cy="1905000"/>
          </a:xfrm>
          <a:prstGeom prst="wedgeRoundRectCallout">
            <a:avLst>
              <a:gd name="adj1" fmla="val -82542"/>
              <a:gd name="adj2" fmla="val 313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ea typeface="新細明體" panose="02020500000000000000" pitchFamily="18" charset="-120"/>
              </a:rPr>
              <a:t>所有的非決定屬性</a:t>
            </a:r>
            <a:r>
              <a:rPr lang="zh-TW" altLang="en-US" sz="1800" dirty="0">
                <a:ea typeface="新細明體" panose="02020500000000000000" pitchFamily="18" charset="-120"/>
              </a:rPr>
              <a:t>都依賴於決定屬性，則決定屬性可設</a:t>
            </a:r>
            <a:r>
              <a:rPr lang="zh-TW" altLang="en-US" sz="1800" dirty="0" smtClean="0">
                <a:ea typeface="新細明體" panose="02020500000000000000" pitchFamily="18" charset="-120"/>
              </a:rPr>
              <a:t>為</a:t>
            </a:r>
            <a:r>
              <a:rPr lang="zh-TW" altLang="en-US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主</a:t>
            </a:r>
            <a:r>
              <a:rPr lang="en-US" altLang="zh-TW" sz="1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key</a:t>
            </a:r>
            <a:endParaRPr lang="en-US" altLang="zh-TW" sz="18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3600" dirty="0">
                <a:ea typeface="新細明體" panose="02020500000000000000" pitchFamily="18" charset="-120"/>
              </a:rPr>
            </a:br>
            <a:r>
              <a:rPr lang="en-US" altLang="zh-TW" sz="3600" dirty="0">
                <a:ea typeface="新細明體" panose="02020500000000000000" pitchFamily="18" charset="-120"/>
              </a:rPr>
              <a:t>SKU_DATA Step-by-Step – 2NF</a:t>
            </a:r>
          </a:p>
        </p:txBody>
      </p:sp>
      <p:sp>
        <p:nvSpPr>
          <p:cNvPr id="10547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476B9720-C067-492B-BCE6-E826D8509E7D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05476" name="TextBox 9"/>
          <p:cNvSpPr txBox="1">
            <a:spLocks noChangeArrowheads="1"/>
          </p:cNvSpPr>
          <p:nvPr/>
        </p:nvSpPr>
        <p:spPr bwMode="auto">
          <a:xfrm>
            <a:off x="762000" y="1752600"/>
            <a:ext cx="7620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SKU_DATA (</a:t>
            </a:r>
            <a:r>
              <a:rPr lang="en-US" altLang="zh-TW" sz="2400" b="1" u="sng" dirty="0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dirty="0" err="1">
                <a:solidFill>
                  <a:srgbClr val="0099CC"/>
                </a:solidFill>
                <a:ea typeface="新細明體" panose="02020500000000000000" pitchFamily="18" charset="-120"/>
              </a:rPr>
              <a:t>SKU_Description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dirty="0">
                <a:ea typeface="新細明體" panose="02020500000000000000" pitchFamily="18" charset="-120"/>
              </a:rPr>
              <a:t>功能相依</a:t>
            </a:r>
            <a:r>
              <a:rPr lang="en-US" altLang="zh-TW" sz="2400" dirty="0">
                <a:ea typeface="新細明體" panose="02020500000000000000" pitchFamily="18" charset="-12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  (</a:t>
            </a:r>
            <a:r>
              <a:rPr lang="en-US" altLang="zh-TW" sz="2400" b="1" dirty="0" err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 err="1">
                <a:solidFill>
                  <a:schemeClr val="bg1">
                    <a:lumMod val="65000"/>
                  </a:schemeClr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400" b="1" dirty="0">
                <a:solidFill>
                  <a:schemeClr val="bg1">
                    <a:lumMod val="65000"/>
                  </a:schemeClr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 (SKU,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Buyer  Department</a:t>
            </a:r>
            <a:endParaRPr lang="en-US" altLang="zh-TW" sz="2400" b="1" dirty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— SKU, </a:t>
            </a:r>
            <a:r>
              <a:rPr lang="en-US" altLang="zh-TW" sz="2400" dirty="0" err="1">
                <a:ea typeface="新細明體" panose="02020500000000000000" pitchFamily="18" charset="-120"/>
              </a:rPr>
              <a:t>SKU_Description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zh-TW" altLang="en-US" sz="2400" dirty="0">
                <a:ea typeface="新細明體" panose="02020500000000000000" pitchFamily="18" charset="-120"/>
              </a:rPr>
              <a:t>是候選鍵</a:t>
            </a:r>
            <a:r>
              <a:rPr lang="en-US" altLang="zh-TW" sz="2400" dirty="0">
                <a:ea typeface="新細明體" panose="02020500000000000000" pitchFamily="18" charset="-120"/>
              </a:rPr>
              <a:t>(candidate key).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— </a:t>
            </a:r>
            <a:r>
              <a:rPr lang="zh-TW" altLang="en-US" sz="2400" dirty="0">
                <a:ea typeface="新細明體" panose="02020500000000000000" pitchFamily="18" charset="-120"/>
              </a:rPr>
              <a:t>一 </a:t>
            </a:r>
            <a:r>
              <a:rPr lang="en-US" altLang="zh-TW" sz="2400" dirty="0">
                <a:ea typeface="新細明體" panose="02020500000000000000" pitchFamily="18" charset="-120"/>
              </a:rPr>
              <a:t>2NF</a:t>
            </a:r>
            <a:r>
              <a:rPr lang="zh-TW" altLang="en-US" sz="2400" dirty="0">
                <a:ea typeface="新細明體" panose="02020500000000000000" pitchFamily="18" charset="-120"/>
              </a:rPr>
              <a:t>資料表必須符合</a:t>
            </a:r>
            <a:r>
              <a:rPr lang="en-US" altLang="zh-TW" sz="2400" dirty="0">
                <a:ea typeface="新細明體" panose="02020500000000000000" pitchFamily="18" charset="-120"/>
              </a:rPr>
              <a:t>1NF</a:t>
            </a:r>
            <a:r>
              <a:rPr lang="zh-TW" altLang="en-US" sz="2400" dirty="0">
                <a:ea typeface="新細明體" panose="02020500000000000000" pitchFamily="18" charset="-120"/>
              </a:rPr>
              <a:t>而且所有的非</a:t>
            </a:r>
            <a:r>
              <a:rPr lang="en-US" altLang="zh-TW" sz="2400" dirty="0">
                <a:ea typeface="新細明體" panose="02020500000000000000" pitchFamily="18" charset="-120"/>
              </a:rPr>
              <a:t>key</a:t>
            </a:r>
            <a:r>
              <a:rPr lang="zh-TW" altLang="en-US" sz="2400" dirty="0">
                <a:ea typeface="新細明體" panose="02020500000000000000" pitchFamily="18" charset="-120"/>
              </a:rPr>
              <a:t>欄位相依於整個決定因素</a:t>
            </a: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— </a:t>
            </a:r>
            <a:r>
              <a:rPr lang="zh-TW" altLang="en-US" sz="2400" dirty="0">
                <a:ea typeface="新細明體" panose="02020500000000000000" pitchFamily="18" charset="-120"/>
              </a:rPr>
              <a:t>因為</a:t>
            </a:r>
            <a:r>
              <a:rPr lang="en-US" altLang="zh-TW" sz="2400" dirty="0">
                <a:ea typeface="新細明體" panose="02020500000000000000" pitchFamily="18" charset="-120"/>
              </a:rPr>
              <a:t>SKU </a:t>
            </a:r>
            <a:r>
              <a:rPr lang="zh-TW" altLang="en-US" sz="2400" dirty="0">
                <a:ea typeface="新細明體" panose="02020500000000000000" pitchFamily="18" charset="-120"/>
              </a:rPr>
              <a:t>主</a:t>
            </a:r>
            <a:r>
              <a:rPr lang="en-US" altLang="zh-TW" sz="2400" dirty="0">
                <a:ea typeface="新細明體" panose="02020500000000000000" pitchFamily="18" charset="-120"/>
              </a:rPr>
              <a:t>key</a:t>
            </a:r>
            <a:r>
              <a:rPr lang="zh-TW" altLang="en-US" sz="2400" dirty="0">
                <a:ea typeface="新細明體" panose="02020500000000000000" pitchFamily="18" charset="-120"/>
              </a:rPr>
              <a:t>只有一個欄位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zh-TW" altLang="en-US" sz="2400" dirty="0">
                <a:ea typeface="新細明體" panose="02020500000000000000" pitchFamily="18" charset="-120"/>
              </a:rPr>
              <a:t>因此所有非</a:t>
            </a:r>
            <a:r>
              <a:rPr lang="en-US" altLang="zh-TW" sz="2400" dirty="0">
                <a:ea typeface="新細明體" panose="02020500000000000000" pitchFamily="18" charset="-120"/>
              </a:rPr>
              <a:t>key</a:t>
            </a:r>
            <a:r>
              <a:rPr lang="zh-TW" altLang="en-US" sz="2400" dirty="0">
                <a:ea typeface="新細明體" panose="02020500000000000000" pitchFamily="18" charset="-120"/>
              </a:rPr>
              <a:t>欄位相依於整個決定因素</a:t>
            </a:r>
            <a:r>
              <a:rPr lang="en-US" altLang="zh-TW" sz="2400" dirty="0">
                <a:ea typeface="新細明體" panose="02020500000000000000" pitchFamily="18" charset="-120"/>
              </a:rPr>
              <a:t>,</a:t>
            </a:r>
            <a:r>
              <a:rPr lang="zh-TW" altLang="en-US" sz="2400" dirty="0">
                <a:ea typeface="新細明體" panose="02020500000000000000" pitchFamily="18" charset="-120"/>
              </a:rPr>
              <a:t>因此已符合</a:t>
            </a:r>
            <a:r>
              <a:rPr lang="en-US" altLang="zh-TW" sz="2400" dirty="0">
                <a:ea typeface="新細明體" panose="02020500000000000000" pitchFamily="18" charset="-120"/>
              </a:rPr>
              <a:t>2NF.</a:t>
            </a:r>
          </a:p>
        </p:txBody>
      </p:sp>
      <p:sp>
        <p:nvSpPr>
          <p:cNvPr id="105477" name="AutoShape 7"/>
          <p:cNvSpPr>
            <a:spLocks noChangeArrowheads="1"/>
          </p:cNvSpPr>
          <p:nvPr/>
        </p:nvSpPr>
        <p:spPr bwMode="auto">
          <a:xfrm>
            <a:off x="7772400" y="2590800"/>
            <a:ext cx="1371600" cy="2438400"/>
          </a:xfrm>
          <a:prstGeom prst="wedgeRoundRectCallout">
            <a:avLst>
              <a:gd name="adj1" fmla="val -65416"/>
              <a:gd name="adj2" fmla="val -2760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所有的非決定屬性都依賴於決定屬性，則決定屬性可設為候選</a:t>
            </a:r>
            <a:r>
              <a:rPr lang="en-US" altLang="zh-TW" sz="1800">
                <a:ea typeface="新細明體" panose="02020500000000000000" pitchFamily="18" charset="-120"/>
              </a:rPr>
              <a:t>key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3600" dirty="0">
                <a:ea typeface="新細明體" panose="02020500000000000000" pitchFamily="18" charset="-120"/>
              </a:rPr>
            </a:br>
            <a:r>
              <a:rPr lang="en-US" altLang="zh-TW" sz="3600" dirty="0">
                <a:ea typeface="新細明體" panose="02020500000000000000" pitchFamily="18" charset="-120"/>
              </a:rPr>
              <a:t>SKU_DATA Step-by-Step – 3NF</a:t>
            </a:r>
          </a:p>
        </p:txBody>
      </p:sp>
      <p:sp>
        <p:nvSpPr>
          <p:cNvPr id="10752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F1045DB4-40D4-43E5-9960-58E43D5877C1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07524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107525" name="TextBox 9"/>
          <p:cNvSpPr txBox="1">
            <a:spLocks noChangeArrowheads="1"/>
          </p:cNvSpPr>
          <p:nvPr/>
        </p:nvSpPr>
        <p:spPr bwMode="auto">
          <a:xfrm>
            <a:off x="762000" y="1752600"/>
            <a:ext cx="76200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SKU_DATA (</a:t>
            </a:r>
            <a:r>
              <a:rPr lang="en-US" altLang="zh-TW" sz="2400" b="1" u="sng" dirty="0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b="1" dirty="0" err="1">
                <a:solidFill>
                  <a:srgbClr val="0099CC"/>
                </a:solidFill>
                <a:ea typeface="新細明體" panose="02020500000000000000" pitchFamily="18" charset="-120"/>
              </a:rPr>
              <a:t>SKU_Description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  (</a:t>
            </a:r>
            <a:r>
              <a:rPr lang="en-US" altLang="zh-TW" sz="2400" b="1" dirty="0" err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 err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</a:t>
            </a: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 (SKU,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Buyer  Department</a:t>
            </a:r>
            <a:endParaRPr lang="en-US" altLang="zh-TW" sz="2400" b="1" dirty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— Department</a:t>
            </a:r>
            <a:r>
              <a:rPr lang="zh-TW" altLang="en-US" sz="2400" dirty="0">
                <a:ea typeface="新細明體" panose="02020500000000000000" pitchFamily="18" charset="-120"/>
              </a:rPr>
              <a:t>依賴於</a:t>
            </a:r>
            <a:r>
              <a:rPr lang="en-US" altLang="zh-TW" sz="2400" dirty="0">
                <a:ea typeface="新細明體" panose="02020500000000000000" pitchFamily="18" charset="-120"/>
              </a:rPr>
              <a:t>Buyer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— </a:t>
            </a:r>
            <a:r>
              <a:rPr lang="zh-TW" altLang="en-US" sz="2400" dirty="0">
                <a:ea typeface="新細明體" panose="02020500000000000000" pitchFamily="18" charset="-120"/>
              </a:rPr>
              <a:t>因此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not in 3NF</a:t>
            </a:r>
            <a:r>
              <a:rPr lang="en-US" altLang="zh-TW" sz="2400" dirty="0">
                <a:ea typeface="新細明體" panose="02020500000000000000" pitchFamily="18" charset="-12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須先了解</a:t>
            </a:r>
            <a:r>
              <a:rPr lang="en-US" altLang="zh-TW" sz="4000">
                <a:ea typeface="新細明體" panose="02020500000000000000" pitchFamily="18" charset="-120"/>
              </a:rPr>
              <a:t>—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關聯模型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關聯模型術語</a:t>
            </a:r>
            <a:endParaRPr lang="en-US" altLang="zh-TW" sz="2800" dirty="0" smtClean="0">
              <a:ea typeface="新細明體" panose="02020500000000000000" pitchFamily="18" charset="-120"/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6A7B271D-F346-4688-BB3D-485EFF5B7195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3600" dirty="0">
                <a:ea typeface="新細明體" panose="02020500000000000000" pitchFamily="18" charset="-120"/>
              </a:rPr>
            </a:br>
            <a:r>
              <a:rPr lang="en-US" altLang="zh-TW" sz="3600" dirty="0">
                <a:ea typeface="新細明體" panose="02020500000000000000" pitchFamily="18" charset="-120"/>
              </a:rPr>
              <a:t>SKU_DATA Step-by-Step – 3NF</a:t>
            </a:r>
          </a:p>
        </p:txBody>
      </p:sp>
      <p:sp>
        <p:nvSpPr>
          <p:cNvPr id="1095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C93F3E15-014B-493F-A450-B194214DB70C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09572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109573" name="TextBox 9"/>
          <p:cNvSpPr txBox="1">
            <a:spLocks noChangeArrowheads="1"/>
          </p:cNvSpPr>
          <p:nvPr/>
        </p:nvSpPr>
        <p:spPr bwMode="auto">
          <a:xfrm>
            <a:off x="762000" y="1676400"/>
            <a:ext cx="76200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— Therefore, break out the Buyer </a:t>
            </a:r>
            <a:r>
              <a:rPr lang="en-US" altLang="zh-TW" sz="1800" b="1" dirty="0"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sz="1800" dirty="0">
                <a:ea typeface="新細明體" panose="02020500000000000000" pitchFamily="18" charset="-120"/>
                <a:sym typeface="Wingdings" panose="05000000000000000000" pitchFamily="2" charset="2"/>
              </a:rPr>
              <a:t>Department functional dependency</a:t>
            </a:r>
            <a:r>
              <a:rPr lang="en-US" altLang="zh-TW" sz="1800" dirty="0"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 b="1" dirty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SKU_DATA_2 </a:t>
            </a: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1800" b="1" u="sng" dirty="0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b="1" dirty="0" err="1">
                <a:solidFill>
                  <a:srgbClr val="0099CC"/>
                </a:solidFill>
                <a:ea typeface="新細明體" panose="02020500000000000000" pitchFamily="18" charset="-120"/>
              </a:rPr>
              <a:t>SKU_Description</a:t>
            </a: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800" b="1" i="1" dirty="0">
                <a:solidFill>
                  <a:srgbClr val="0099CC"/>
                </a:solidFill>
                <a:ea typeface="新細明體" panose="02020500000000000000" pitchFamily="18" charset="-120"/>
              </a:rPr>
              <a:t>Buyer</a:t>
            </a: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BUYER (</a:t>
            </a:r>
            <a:r>
              <a:rPr lang="en-US" altLang="zh-TW" sz="1800" b="1" u="sng" dirty="0">
                <a:solidFill>
                  <a:srgbClr val="0099CC"/>
                </a:solidFill>
                <a:ea typeface="新細明體" panose="02020500000000000000" pitchFamily="18" charset="-120"/>
              </a:rPr>
              <a:t>Buyer</a:t>
            </a: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, Department)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 b="1" dirty="0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>
                <a:solidFill>
                  <a:srgbClr val="0099CC"/>
                </a:solidFill>
                <a:ea typeface="新細明體" panose="02020500000000000000" pitchFamily="18" charset="-120"/>
              </a:rPr>
              <a:t>Where SKU_DATA_2.Buyer must exist in </a:t>
            </a:r>
            <a:r>
              <a:rPr lang="en-US" altLang="zh-TW" sz="1800" b="1" dirty="0" err="1">
                <a:solidFill>
                  <a:srgbClr val="0099CC"/>
                </a:solidFill>
                <a:ea typeface="新細明體" panose="02020500000000000000" pitchFamily="18" charset="-120"/>
              </a:rPr>
              <a:t>BUYER.Buyer</a:t>
            </a:r>
            <a:endParaRPr lang="en-US" altLang="zh-TW" sz="1800" b="1" dirty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 b="1" dirty="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— SKU_DATA_2 is in 3NF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ea typeface="新細明體" panose="02020500000000000000" pitchFamily="18" charset="-120"/>
              </a:rPr>
              <a:t>— BUYER is in 3NF</a:t>
            </a:r>
          </a:p>
        </p:txBody>
      </p:sp>
      <p:sp>
        <p:nvSpPr>
          <p:cNvPr id="2" name="矩形 1"/>
          <p:cNvSpPr/>
          <p:nvPr/>
        </p:nvSpPr>
        <p:spPr>
          <a:xfrm>
            <a:off x="3962400" y="4261723"/>
            <a:ext cx="4114800" cy="107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</a:rPr>
              <a:t>個別資料表，逐一檢查是否符合正規化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3600" dirty="0">
                <a:ea typeface="新細明體" panose="02020500000000000000" pitchFamily="18" charset="-120"/>
              </a:rPr>
            </a:br>
            <a:r>
              <a:rPr lang="en-US" altLang="zh-TW" sz="3600" dirty="0">
                <a:ea typeface="新細明體" panose="02020500000000000000" pitchFamily="18" charset="-120"/>
              </a:rPr>
              <a:t>SKU_DATA Step-by-Step – BCNF</a:t>
            </a:r>
          </a:p>
        </p:txBody>
      </p:sp>
      <p:sp>
        <p:nvSpPr>
          <p:cNvPr id="1116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6474546D-BF31-4049-A84A-E78EE3112E9A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11620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111621" name="TextBox 9"/>
          <p:cNvSpPr txBox="1">
            <a:spLocks noChangeArrowheads="1"/>
          </p:cNvSpPr>
          <p:nvPr/>
        </p:nvSpPr>
        <p:spPr bwMode="auto">
          <a:xfrm>
            <a:off x="762000" y="1676400"/>
            <a:ext cx="76200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SKU_DATA_2 (</a:t>
            </a:r>
            <a:r>
              <a:rPr lang="en-US" altLang="zh-TW" sz="1800" b="1" u="sng">
                <a:solidFill>
                  <a:srgbClr val="0099CC"/>
                </a:solidFill>
                <a:ea typeface="新細明體" panose="02020500000000000000" pitchFamily="18" charset="-120"/>
              </a:rPr>
              <a:t>SKU</a:t>
            </a: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, SKU_Description, </a:t>
            </a:r>
            <a:r>
              <a:rPr lang="en-US" altLang="zh-TW" sz="1800" b="1" i="1">
                <a:solidFill>
                  <a:srgbClr val="0099CC"/>
                </a:solidFill>
                <a:ea typeface="新細明體" panose="02020500000000000000" pitchFamily="18" charset="-120"/>
              </a:rPr>
              <a:t>Buyer</a:t>
            </a: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BUYER (</a:t>
            </a:r>
            <a:r>
              <a:rPr lang="en-US" altLang="zh-TW" sz="1800" b="1" u="sng">
                <a:solidFill>
                  <a:srgbClr val="0099CC"/>
                </a:solidFill>
                <a:ea typeface="新細明體" panose="02020500000000000000" pitchFamily="18" charset="-120"/>
              </a:rPr>
              <a:t>Buyer</a:t>
            </a: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, Department)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 b="1">
              <a:solidFill>
                <a:srgbClr val="0099CC"/>
              </a:solidFill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</a:rPr>
              <a:t>Where SKU_DATA_2.Buyer must exist in BUYER.Buyer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  (SKU_Description,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SKU_Description  (SKU, Department, Buyer)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Buyer  Department</a:t>
            </a:r>
            <a:endParaRPr lang="en-US" altLang="zh-TW" sz="1800" b="1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— A relation is in BCNF if and only if </a:t>
            </a:r>
            <a:r>
              <a:rPr lang="en-US" altLang="zh-TW" sz="1800" i="1">
                <a:ea typeface="新細明體" panose="02020500000000000000" pitchFamily="18" charset="-120"/>
              </a:rPr>
              <a:t>it is in 3NF</a:t>
            </a:r>
            <a:r>
              <a:rPr lang="en-US" altLang="zh-TW" sz="1800">
                <a:ea typeface="新細明體" panose="02020500000000000000" pitchFamily="18" charset="-120"/>
              </a:rPr>
              <a:t> and </a:t>
            </a:r>
            <a:r>
              <a:rPr lang="en-US" altLang="zh-TW" sz="1800" i="1">
                <a:ea typeface="新細明體" panose="02020500000000000000" pitchFamily="18" charset="-120"/>
              </a:rPr>
              <a:t>every determinant is a candidate-key</a:t>
            </a:r>
            <a:r>
              <a:rPr lang="en-US" altLang="zh-TW" sz="1800"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— In SKU_DATA_2, both determinants are determinant keys, so 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SKU_DATA_2 is in BCNF</a:t>
            </a:r>
            <a:r>
              <a:rPr lang="en-US" altLang="zh-TW" sz="1800"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— In BUYER, the determinant is a determinant key, so </a:t>
            </a:r>
            <a:r>
              <a:rPr lang="en-US" altLang="zh-TW" sz="1800">
                <a:solidFill>
                  <a:srgbClr val="FF0000"/>
                </a:solidFill>
                <a:ea typeface="新細明體" panose="02020500000000000000" pitchFamily="18" charset="-120"/>
              </a:rPr>
              <a:t>BUYER is in BCNF</a:t>
            </a:r>
            <a:r>
              <a:rPr lang="en-US" altLang="zh-TW" sz="1800"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EX1.1: Putting a Relation into BCNF:</a:t>
            </a:r>
            <a:br>
              <a:rPr lang="en-US" altLang="zh-TW" sz="2800" dirty="0">
                <a:ea typeface="新細明體" panose="02020500000000000000" pitchFamily="18" charset="-120"/>
              </a:rPr>
            </a:br>
            <a:r>
              <a:rPr lang="en-US" altLang="zh-TW" sz="2800" dirty="0">
                <a:ea typeface="新細明體" panose="02020500000000000000" pitchFamily="18" charset="-120"/>
              </a:rPr>
              <a:t> SKU_DATA Step-by-Step – New Relations</a:t>
            </a: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527FDD18-94BC-463A-8AA9-A2B49BEFFBB7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13668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11366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7288" y="1660525"/>
            <a:ext cx="4162425" cy="429418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正規化範例</a:t>
            </a:r>
            <a:r>
              <a:rPr lang="en-US" altLang="zh-TW" sz="4000" dirty="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733800"/>
            <a:ext cx="8229600" cy="2392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1NF</a:t>
            </a: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功能相依性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RepairDate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</a:t>
            </a:r>
            <a:r>
              <a:rPr lang="en-US" altLang="zh-TW" sz="2000" dirty="0">
                <a:ea typeface="新細明體" panose="02020500000000000000" pitchFamily="18" charset="-120"/>
              </a:rPr>
              <a:t>&gt;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endParaRPr lang="en-US" altLang="zh-TW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資料庫表示為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EQUIPEMNT_REPAIR(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RepairNumber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RepairDate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2NF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，但不符合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3NF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dirty="0" smtClean="0">
              <a:ea typeface="新細明體" panose="02020500000000000000" pitchFamily="18" charset="-120"/>
            </a:endParaRP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489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2209800" y="3276600"/>
            <a:ext cx="3886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EQUIPMENT_REPAIR</a:t>
            </a:r>
            <a:endParaRPr lang="zh-TW" altLang="en-US" sz="1800" dirty="0">
              <a:ea typeface="新細明體" panose="02020500000000000000" pitchFamily="18" charset="-120"/>
            </a:endParaRP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6324600" y="3657600"/>
            <a:ext cx="2667000" cy="762000"/>
          </a:xfrm>
          <a:prstGeom prst="wedgeRectCallout">
            <a:avLst>
              <a:gd name="adj1" fmla="val -38189"/>
              <a:gd name="adj2" fmla="val 85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只有</a:t>
            </a:r>
            <a:r>
              <a:rPr lang="en-US" altLang="zh-TW" sz="1800">
                <a:ea typeface="新細明體" panose="02020500000000000000" pitchFamily="18" charset="-120"/>
              </a:rPr>
              <a:t>RepairNumber</a:t>
            </a:r>
            <a:r>
              <a:rPr lang="zh-TW" altLang="en-US" sz="1800">
                <a:ea typeface="新細明體" panose="02020500000000000000" pitchFamily="18" charset="-120"/>
              </a:rPr>
              <a:t>為候選鍵</a:t>
            </a:r>
            <a:r>
              <a:rPr lang="en-US" altLang="zh-TW" sz="1800">
                <a:ea typeface="新細明體" panose="02020500000000000000" pitchFamily="18" charset="-120"/>
              </a:rPr>
              <a:t>(candidate key)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505200"/>
            <a:ext cx="8229600" cy="2620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因功能相依性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RepairDate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TW" altLang="en-US" sz="2000" dirty="0" smtClean="0">
                <a:ea typeface="新細明體" panose="02020500000000000000" pitchFamily="18" charset="-120"/>
              </a:rPr>
              <a:t> 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endParaRPr lang="en-US" altLang="zh-TW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資料庫表示為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EQUIPEMNT_ITEM(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	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ACQ_COST(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EquipmentType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AcquisitionCost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REPAIR(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RepairNumber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err="1" smtClean="0">
                <a:ea typeface="新細明體" panose="02020500000000000000" pitchFamily="18" charset="-120"/>
              </a:rPr>
              <a:t>ItemNumber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RepairDate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RepairCost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3NF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，亦符合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BCNF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dirty="0" smtClean="0">
              <a:ea typeface="新細明體" panose="02020500000000000000" pitchFamily="18" charset="-120"/>
            </a:endParaRP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489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933" name="Rectangle 5"/>
          <p:cNvSpPr>
            <a:spLocks noChangeArrowheads="1"/>
          </p:cNvSpPr>
          <p:nvPr/>
        </p:nvSpPr>
        <p:spPr bwMode="auto">
          <a:xfrm>
            <a:off x="3276600" y="3162300"/>
            <a:ext cx="3886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 smtClean="0">
                <a:ea typeface="新細明體" panose="02020500000000000000" pitchFamily="18" charset="-120"/>
              </a:rPr>
              <a:t>EQUIPMENT_REPAIR</a:t>
            </a:r>
            <a:endParaRPr lang="zh-TW" altLang="en-US" sz="18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3733800"/>
            <a:ext cx="8229600" cy="2392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1NF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功能相依性</a:t>
            </a:r>
            <a:r>
              <a:rPr lang="en-US" altLang="zh-TW" sz="200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(OrderNumber, SKU)-&gt;(Quantity, Price, ExtendedPrice)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(Quantity, Price)-&gt;ExtendedPrice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資料庫表示為</a:t>
            </a:r>
            <a:r>
              <a:rPr lang="en-US" altLang="zh-TW" sz="2000" smtClean="0">
                <a:ea typeface="新細明體" panose="02020500000000000000" pitchFamily="18" charset="-120"/>
              </a:rPr>
              <a:t>ORDER_ITEM(</a:t>
            </a:r>
            <a:r>
              <a:rPr lang="en-US" altLang="zh-TW" sz="2000" u="sng" smtClean="0">
                <a:ea typeface="新細明體" panose="02020500000000000000" pitchFamily="18" charset="-120"/>
              </a:rPr>
              <a:t>OrderNumber</a:t>
            </a:r>
            <a:r>
              <a:rPr lang="en-US" altLang="zh-TW" sz="2000" smtClean="0">
                <a:ea typeface="新細明體" panose="02020500000000000000" pitchFamily="18" charset="-120"/>
              </a:rPr>
              <a:t>, </a:t>
            </a:r>
            <a:r>
              <a:rPr lang="en-US" altLang="zh-TW" sz="2000" u="sng" smtClean="0">
                <a:ea typeface="新細明體" panose="02020500000000000000" pitchFamily="18" charset="-120"/>
              </a:rPr>
              <a:t>SKU</a:t>
            </a:r>
            <a:r>
              <a:rPr lang="en-US" altLang="zh-TW" sz="2000" smtClean="0">
                <a:ea typeface="新細明體" panose="02020500000000000000" pitchFamily="18" charset="-120"/>
              </a:rPr>
              <a:t>, Quantity, Price, ExtendedPrice)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2NF</a:t>
            </a:r>
            <a:r>
              <a:rPr lang="zh-TW" altLang="en-US" sz="2000" smtClean="0">
                <a:ea typeface="新細明體" panose="02020500000000000000" pitchFamily="18" charset="-120"/>
              </a:rPr>
              <a:t>，但不符合</a:t>
            </a:r>
            <a:r>
              <a:rPr lang="en-US" altLang="zh-TW" sz="2000" smtClean="0">
                <a:ea typeface="新細明體" panose="02020500000000000000" pitchFamily="18" charset="-120"/>
              </a:rPr>
              <a:t>3NF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smtClean="0">
              <a:ea typeface="新細明體" panose="02020500000000000000" pitchFamily="18" charset="-120"/>
            </a:endParaRPr>
          </a:p>
        </p:txBody>
      </p:sp>
      <p:sp>
        <p:nvSpPr>
          <p:cNvPr id="125957" name="AutoShape 5"/>
          <p:cNvSpPr>
            <a:spLocks noChangeArrowheads="1"/>
          </p:cNvSpPr>
          <p:nvPr/>
        </p:nvSpPr>
        <p:spPr bwMode="auto">
          <a:xfrm>
            <a:off x="5872480" y="3271838"/>
            <a:ext cx="2814320" cy="762000"/>
          </a:xfrm>
          <a:prstGeom prst="wedgeRectCallout">
            <a:avLst>
              <a:gd name="adj1" fmla="val -162962"/>
              <a:gd name="adj2" fmla="val 9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ea typeface="新細明體" panose="02020500000000000000" pitchFamily="18" charset="-120"/>
              </a:rPr>
              <a:t>只有</a:t>
            </a:r>
            <a:r>
              <a:rPr lang="en-US" altLang="zh-TW" sz="1800" dirty="0">
                <a:ea typeface="新細明體" panose="02020500000000000000" pitchFamily="18" charset="-120"/>
              </a:rPr>
              <a:t>(</a:t>
            </a:r>
            <a:r>
              <a:rPr lang="en-US" altLang="zh-TW" sz="1800" dirty="0" err="1">
                <a:ea typeface="新細明體" panose="02020500000000000000" pitchFamily="18" charset="-120"/>
              </a:rPr>
              <a:t>OrderNumber</a:t>
            </a:r>
            <a:r>
              <a:rPr lang="en-US" altLang="zh-TW" sz="1800" dirty="0">
                <a:ea typeface="新細明體" panose="02020500000000000000" pitchFamily="18" charset="-120"/>
              </a:rPr>
              <a:t>, SKU)</a:t>
            </a:r>
            <a:r>
              <a:rPr lang="zh-TW" altLang="en-US" sz="1800" dirty="0">
                <a:ea typeface="新細明體" panose="02020500000000000000" pitchFamily="18" charset="-120"/>
              </a:rPr>
              <a:t>為候選鍵</a:t>
            </a:r>
            <a:r>
              <a:rPr lang="en-US" altLang="zh-TW" sz="1800" dirty="0">
                <a:ea typeface="新細明體" panose="02020500000000000000" pitchFamily="18" charset="-120"/>
              </a:rPr>
              <a:t>(candidate key)</a:t>
            </a:r>
          </a:p>
        </p:txBody>
      </p:sp>
      <p:pic>
        <p:nvPicPr>
          <p:cNvPr id="1259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43434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429000"/>
            <a:ext cx="8229600" cy="2620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因功能相依性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OrderNumber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SKU)-&gt;(Quantity, Price,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ExtendedPrice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(Quantity, Price)-&gt;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ExtendedPrice</a:t>
            </a:r>
            <a:endParaRPr lang="en-US" altLang="zh-TW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資料庫表示為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EXTENDED_PRICE(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Quantity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Price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ExtendedPrice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ORDER_ITEM(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OrderNumber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SKU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Quantity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Price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3NF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，符合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BCNF</a:t>
            </a:r>
          </a:p>
          <a:p>
            <a:pPr>
              <a:lnSpc>
                <a:spcPct val="90000"/>
              </a:lnSpc>
            </a:pPr>
            <a:r>
              <a:rPr lang="en-US" altLang="zh-TW" sz="2000" dirty="0" smtClean="0">
                <a:ea typeface="新細明體" panose="02020500000000000000" pitchFamily="18" charset="-120"/>
              </a:rPr>
              <a:t>(Quantity, Price)-&gt;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ExtendedPrice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為公式，需要顯示時再計算即可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改成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ORDER_ITEM(</a:t>
            </a:r>
            <a:r>
              <a:rPr lang="en-US" altLang="zh-TW" sz="2000" u="sng" dirty="0" err="1" smtClean="0">
                <a:ea typeface="新細明體" panose="02020500000000000000" pitchFamily="18" charset="-120"/>
              </a:rPr>
              <a:t>OrderNumber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SKU, Quantity, Price)</a:t>
            </a:r>
            <a:endParaRPr lang="zh-TW" altLang="en-US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dirty="0" smtClean="0">
              <a:ea typeface="新細明體" panose="02020500000000000000" pitchFamily="18" charset="-120"/>
            </a:endParaRPr>
          </a:p>
        </p:txBody>
      </p:sp>
      <p:pic>
        <p:nvPicPr>
          <p:cNvPr id="12698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43434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4191000"/>
            <a:ext cx="8229600" cy="2925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1NF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功能相依性</a:t>
            </a:r>
            <a:r>
              <a:rPr lang="en-US" altLang="zh-TW" sz="200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StudentID-&gt;StudentName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(StudentID, Activity)-&gt;(StudentName, ActivityFee, AmountPaid)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Activity-&gt;ActivityFee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資料庫表示為</a:t>
            </a:r>
            <a:r>
              <a:rPr lang="en-US" altLang="zh-TW" sz="2000" smtClean="0">
                <a:ea typeface="新細明體" panose="02020500000000000000" pitchFamily="18" charset="-120"/>
              </a:rPr>
              <a:t>STUDENT_ACTIVITY(</a:t>
            </a:r>
            <a:r>
              <a:rPr lang="en-US" altLang="zh-TW" sz="2000" u="sng" smtClean="0">
                <a:ea typeface="新細明體" panose="02020500000000000000" pitchFamily="18" charset="-120"/>
              </a:rPr>
              <a:t>StudentID</a:t>
            </a:r>
            <a:r>
              <a:rPr lang="en-US" altLang="zh-TW" sz="2000" smtClean="0">
                <a:ea typeface="新細明體" panose="02020500000000000000" pitchFamily="18" charset="-120"/>
              </a:rPr>
              <a:t>, </a:t>
            </a:r>
            <a:r>
              <a:rPr lang="en-US" altLang="zh-TW" sz="2000" u="sng" smtClean="0">
                <a:ea typeface="新細明體" panose="02020500000000000000" pitchFamily="18" charset="-120"/>
              </a:rPr>
              <a:t>Activity</a:t>
            </a:r>
            <a:r>
              <a:rPr lang="en-US" altLang="zh-TW" sz="2000" smtClean="0">
                <a:ea typeface="新細明體" panose="02020500000000000000" pitchFamily="18" charset="-120"/>
              </a:rPr>
              <a:t>, StudentName, ActivityFee, AmountPaid)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不符合</a:t>
            </a:r>
            <a:r>
              <a:rPr lang="en-US" altLang="zh-TW" sz="2000" smtClean="0">
                <a:ea typeface="新細明體" panose="02020500000000000000" pitchFamily="18" charset="-120"/>
              </a:rPr>
              <a:t>2NF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smtClean="0">
              <a:ea typeface="新細明體" panose="02020500000000000000" pitchFamily="18" charset="-120"/>
            </a:endParaRPr>
          </a:p>
        </p:txBody>
      </p:sp>
      <p:pic>
        <p:nvPicPr>
          <p:cNvPr id="12800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49605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06" name="AutoShape 5"/>
          <p:cNvSpPr>
            <a:spLocks noChangeArrowheads="1"/>
          </p:cNvSpPr>
          <p:nvPr/>
        </p:nvSpPr>
        <p:spPr bwMode="auto">
          <a:xfrm>
            <a:off x="6019800" y="4191000"/>
            <a:ext cx="2667000" cy="762000"/>
          </a:xfrm>
          <a:prstGeom prst="wedgeRectCallout">
            <a:avLst>
              <a:gd name="adj1" fmla="val -97560"/>
              <a:gd name="adj2" fmla="val 70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只有</a:t>
            </a:r>
            <a:r>
              <a:rPr lang="en-US" altLang="zh-TW" sz="1800">
                <a:ea typeface="新細明體" panose="02020500000000000000" pitchFamily="18" charset="-120"/>
              </a:rPr>
              <a:t>(StudentID, Activity)</a:t>
            </a:r>
            <a:r>
              <a:rPr lang="zh-TW" altLang="en-US" sz="1800">
                <a:ea typeface="新細明體" panose="02020500000000000000" pitchFamily="18" charset="-120"/>
              </a:rPr>
              <a:t>為候選鍵</a:t>
            </a:r>
            <a:r>
              <a:rPr lang="en-US" altLang="zh-TW" sz="1800">
                <a:ea typeface="新細明體" panose="02020500000000000000" pitchFamily="18" charset="-120"/>
              </a:rPr>
              <a:t>(candidate key)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3733800"/>
            <a:ext cx="7924800" cy="3124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因功能相依性</a:t>
            </a:r>
            <a:r>
              <a:rPr lang="en-US" altLang="zh-TW" sz="200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StudentID-&gt;StudentName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(StudentID, Activity)-&gt;(StudentName, ActivityFee, AmountPaid)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Activity-&gt;ActivityFee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資料庫表示為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STUDENT(</a:t>
            </a:r>
            <a:r>
              <a:rPr lang="en-US" altLang="zh-TW" sz="2000" u="sng" smtClean="0">
                <a:ea typeface="新細明體" panose="02020500000000000000" pitchFamily="18" charset="-120"/>
              </a:rPr>
              <a:t>StudentID</a:t>
            </a:r>
            <a:r>
              <a:rPr lang="en-US" altLang="zh-TW" sz="2000" smtClean="0">
                <a:ea typeface="新細明體" panose="02020500000000000000" pitchFamily="18" charset="-120"/>
              </a:rPr>
              <a:t>, StudentName)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ACTIVITY(</a:t>
            </a:r>
            <a:r>
              <a:rPr lang="en-US" altLang="zh-TW" sz="2000" u="sng" smtClean="0">
                <a:ea typeface="新細明體" panose="02020500000000000000" pitchFamily="18" charset="-120"/>
              </a:rPr>
              <a:t>Activity</a:t>
            </a:r>
            <a:r>
              <a:rPr lang="en-US" altLang="zh-TW" sz="2000" smtClean="0">
                <a:ea typeface="新細明體" panose="02020500000000000000" pitchFamily="18" charset="-120"/>
              </a:rPr>
              <a:t>, ActivityFee)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PAYMENT(</a:t>
            </a:r>
            <a:r>
              <a:rPr lang="en-US" altLang="zh-TW" sz="2000" i="1" u="sng" smtClean="0">
                <a:ea typeface="新細明體" panose="02020500000000000000" pitchFamily="18" charset="-120"/>
              </a:rPr>
              <a:t>StudentID</a:t>
            </a:r>
            <a:r>
              <a:rPr lang="en-US" altLang="zh-TW" sz="200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u="sng" smtClean="0">
                <a:ea typeface="新細明體" panose="02020500000000000000" pitchFamily="18" charset="-120"/>
              </a:rPr>
              <a:t>Activity</a:t>
            </a:r>
            <a:r>
              <a:rPr lang="en-US" altLang="zh-TW" sz="2000" smtClean="0">
                <a:ea typeface="新細明體" panose="02020500000000000000" pitchFamily="18" charset="-120"/>
              </a:rPr>
              <a:t>, AmountPaid)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2NF</a:t>
            </a:r>
            <a:r>
              <a:rPr lang="zh-TW" altLang="en-US" sz="2000" smtClean="0">
                <a:ea typeface="新細明體" panose="02020500000000000000" pitchFamily="18" charset="-120"/>
              </a:rPr>
              <a:t>，</a:t>
            </a:r>
            <a:r>
              <a:rPr lang="en-US" altLang="zh-TW" sz="2000" smtClean="0">
                <a:ea typeface="新細明體" panose="02020500000000000000" pitchFamily="18" charset="-120"/>
              </a:rPr>
              <a:t>3NF</a:t>
            </a:r>
            <a:r>
              <a:rPr lang="zh-TW" altLang="en-US" sz="2000" smtClean="0">
                <a:ea typeface="新細明體" panose="02020500000000000000" pitchFamily="18" charset="-120"/>
              </a:rPr>
              <a:t>，</a:t>
            </a:r>
            <a:r>
              <a:rPr lang="en-US" altLang="zh-TW" sz="2000" smtClean="0">
                <a:ea typeface="新細明體" panose="02020500000000000000" pitchFamily="18" charset="-120"/>
              </a:rPr>
              <a:t>BCNF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smtClean="0">
              <a:ea typeface="新細明體" panose="02020500000000000000" pitchFamily="18" charset="-120"/>
            </a:endParaRP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5410200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3810000"/>
            <a:ext cx="8229600" cy="3306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1NF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功能相依性</a:t>
            </a:r>
            <a:r>
              <a:rPr lang="en-US" altLang="zh-TW" sz="200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SKU-&gt;(SKU_Description, Department, DeptBudgetCode, Buyer)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SKU_Description-&gt;(SKU, Department, DeptBudgetCode, Buyer)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Buyer-&gt;(Department, DeptBudgetCode)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smtClean="0">
                <a:ea typeface="新細明體" panose="02020500000000000000" pitchFamily="18" charset="-120"/>
              </a:rPr>
              <a:t>	Department-&gt; DeptBudgetCode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資料庫表示為</a:t>
            </a:r>
            <a:r>
              <a:rPr lang="en-US" altLang="zh-TW" sz="2000" smtClean="0">
                <a:ea typeface="新細明體" panose="02020500000000000000" pitchFamily="18" charset="-120"/>
              </a:rPr>
              <a:t>SKU_DATA_3(</a:t>
            </a:r>
            <a:r>
              <a:rPr lang="en-US" altLang="zh-TW" sz="2000" u="sng" smtClean="0">
                <a:ea typeface="新細明體" panose="02020500000000000000" pitchFamily="18" charset="-120"/>
              </a:rPr>
              <a:t>SKU</a:t>
            </a:r>
            <a:r>
              <a:rPr lang="en-US" altLang="zh-TW" sz="2000" smtClean="0">
                <a:ea typeface="新細明體" panose="02020500000000000000" pitchFamily="18" charset="-120"/>
              </a:rPr>
              <a:t>, SKU_Description, Department, DeptBudgetCode, Buyer)</a:t>
            </a:r>
          </a:p>
          <a:p>
            <a:pPr>
              <a:lnSpc>
                <a:spcPct val="90000"/>
              </a:lnSpc>
            </a:pPr>
            <a:r>
              <a:rPr lang="zh-TW" altLang="en-US" sz="2000" smtClean="0">
                <a:ea typeface="新細明體" panose="02020500000000000000" pitchFamily="18" charset="-120"/>
              </a:rPr>
              <a:t>符合</a:t>
            </a:r>
            <a:r>
              <a:rPr lang="en-US" altLang="zh-TW" sz="2000" smtClean="0">
                <a:ea typeface="新細明體" panose="02020500000000000000" pitchFamily="18" charset="-120"/>
              </a:rPr>
              <a:t>2NF</a:t>
            </a:r>
            <a:r>
              <a:rPr lang="zh-TW" altLang="zh-TW" sz="2000" smtClean="0">
                <a:ea typeface="新細明體" panose="02020500000000000000" pitchFamily="18" charset="-120"/>
              </a:rPr>
              <a:t>，</a:t>
            </a:r>
            <a:r>
              <a:rPr lang="zh-TW" altLang="en-US" sz="2000" smtClean="0">
                <a:ea typeface="新細明體" panose="02020500000000000000" pitchFamily="18" charset="-120"/>
              </a:rPr>
              <a:t>但不符合</a:t>
            </a:r>
            <a:r>
              <a:rPr lang="en-US" altLang="zh-TW" sz="2000" smtClean="0">
                <a:ea typeface="新細明體" panose="02020500000000000000" pitchFamily="18" charset="-120"/>
              </a:rPr>
              <a:t>3NF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smtClean="0">
              <a:ea typeface="新細明體" panose="02020500000000000000" pitchFamily="18" charset="-120"/>
            </a:endParaRPr>
          </a:p>
        </p:txBody>
      </p:sp>
      <p:sp>
        <p:nvSpPr>
          <p:cNvPr id="130052" name="AutoShape 6"/>
          <p:cNvSpPr>
            <a:spLocks noChangeArrowheads="1"/>
          </p:cNvSpPr>
          <p:nvPr/>
        </p:nvSpPr>
        <p:spPr bwMode="auto">
          <a:xfrm>
            <a:off x="4648200" y="3810000"/>
            <a:ext cx="4343400" cy="685800"/>
          </a:xfrm>
          <a:prstGeom prst="wedgeRectCallout">
            <a:avLst>
              <a:gd name="adj1" fmla="val -85782"/>
              <a:gd name="adj2" fmla="val 439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>
                <a:ea typeface="新細明體" panose="02020500000000000000" pitchFamily="18" charset="-120"/>
              </a:rPr>
              <a:t>只有</a:t>
            </a:r>
            <a:r>
              <a:rPr lang="en-US" altLang="zh-TW" sz="1800">
                <a:ea typeface="新細明體" panose="02020500000000000000" pitchFamily="18" charset="-120"/>
              </a:rPr>
              <a:t>SKU</a:t>
            </a:r>
            <a:r>
              <a:rPr lang="zh-TW" altLang="en-US" sz="1800">
                <a:ea typeface="新細明體" panose="02020500000000000000" pitchFamily="18" charset="-120"/>
              </a:rPr>
              <a:t>為候選鍵</a:t>
            </a:r>
            <a:r>
              <a:rPr lang="en-US" altLang="zh-TW" sz="1800">
                <a:ea typeface="新細明體" panose="02020500000000000000" pitchFamily="18" charset="-120"/>
              </a:rPr>
              <a:t>(candidate key),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新細明體" panose="02020500000000000000" pitchFamily="18" charset="-120"/>
              </a:rPr>
              <a:t>SKU_Description</a:t>
            </a:r>
            <a:r>
              <a:rPr lang="zh-TW" altLang="en-US" sz="1800">
                <a:ea typeface="新細明體" panose="02020500000000000000" pitchFamily="18" charset="-120"/>
              </a:rPr>
              <a:t>不符合理想</a:t>
            </a:r>
            <a:r>
              <a:rPr lang="en-US" altLang="zh-TW" sz="1800">
                <a:ea typeface="新細明體" panose="02020500000000000000" pitchFamily="18" charset="-120"/>
              </a:rPr>
              <a:t>key</a:t>
            </a:r>
            <a:r>
              <a:rPr lang="zh-TW" altLang="en-US" sz="1800">
                <a:ea typeface="新細明體" panose="02020500000000000000" pitchFamily="18" charset="-120"/>
              </a:rPr>
              <a:t>三原則</a:t>
            </a:r>
          </a:p>
        </p:txBody>
      </p:sp>
      <p:pic>
        <p:nvPicPr>
          <p:cNvPr id="1300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6781800" cy="263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關聯模型</a:t>
            </a:r>
            <a:r>
              <a:rPr lang="en-US" altLang="zh-TW" sz="4000" dirty="0">
                <a:ea typeface="新細明體" panose="02020500000000000000" pitchFamily="18" charset="-120"/>
              </a:rPr>
              <a:t>(Relational Model)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出現於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1970</a:t>
            </a:r>
            <a:endParaRPr lang="zh-TW" altLang="en-US" sz="2800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由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E.F.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Codd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提出</a:t>
            </a:r>
          </a:p>
          <a:p>
            <a:pPr lvl="1" eaLnBrk="1" hangingPunct="1"/>
            <a:r>
              <a:rPr lang="en-US" altLang="zh-TW" sz="2400" dirty="0" err="1" smtClean="0">
                <a:ea typeface="新細明體" panose="02020500000000000000" pitchFamily="18" charset="-120"/>
              </a:rPr>
              <a:t>Codd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是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IBM </a:t>
            </a:r>
            <a:r>
              <a:rPr lang="zh-TW" altLang="en-US" sz="2400" dirty="0" smtClean="0">
                <a:ea typeface="新細明體" panose="02020500000000000000" pitchFamily="18" charset="-120"/>
              </a:rPr>
              <a:t>工程師</a:t>
            </a:r>
            <a:endParaRPr lang="en-US" altLang="zh-TW" sz="2400" dirty="0" smtClean="0">
              <a:ea typeface="新細明體" panose="02020500000000000000" pitchFamily="18" charset="-120"/>
            </a:endParaRP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關聯模型使用關聯代數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(relational algebra)</a:t>
            </a:r>
          </a:p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關聯資料庫為目前業界使用的標準資料庫管理系統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(DBMS)</a:t>
            </a:r>
          </a:p>
          <a:p>
            <a:pPr lvl="1" eaLnBrk="1" hangingPunct="1"/>
            <a:endParaRPr lang="en-US" altLang="zh-TW" dirty="0" smtClean="0">
              <a:solidFill>
                <a:schemeClr val="bg2"/>
              </a:solidFill>
              <a:ea typeface="新細明體" panose="02020500000000000000" pitchFamily="18" charset="-120"/>
            </a:endParaRP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364373E8-F2AC-42EC-AD40-08A8A3C9CFE7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正規化範例</a:t>
            </a:r>
            <a:r>
              <a:rPr lang="en-US" altLang="zh-TW" sz="40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3352800"/>
            <a:ext cx="8229600" cy="3763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因功能相依性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SKU-&gt;(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SKU_Description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Department,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DeptBudgetCode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Buyer)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SKU_Description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-&gt;(SKU, Department,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DeptBudgetCode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Buyer)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Buyer-&gt;(Department,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DeptBudgetCode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Department-&gt;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DeptBudgetCode</a:t>
            </a:r>
            <a:endParaRPr lang="en-US" altLang="zh-TW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資料庫表示為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DEPARTMENT(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Department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DeptBudgetCode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BUYER_2(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Buyer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Department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panose="02020500000000000000" pitchFamily="18" charset="-120"/>
              </a:rPr>
              <a:t>	SKU_DATA_4(</a:t>
            </a:r>
            <a:r>
              <a:rPr lang="en-US" altLang="zh-TW" sz="2000" u="sng" dirty="0" smtClean="0">
                <a:ea typeface="新細明體" panose="02020500000000000000" pitchFamily="18" charset="-120"/>
              </a:rPr>
              <a:t>SKU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dirty="0" err="1" smtClean="0">
                <a:ea typeface="新細明體" panose="02020500000000000000" pitchFamily="18" charset="-120"/>
              </a:rPr>
              <a:t>SKU_Description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, </a:t>
            </a:r>
            <a:r>
              <a:rPr lang="en-US" altLang="zh-TW" sz="2000" i="1" dirty="0" smtClean="0">
                <a:ea typeface="新細明體" panose="02020500000000000000" pitchFamily="18" charset="-120"/>
              </a:rPr>
              <a:t>Buyer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TW" altLang="en-US" sz="2000" dirty="0" smtClean="0">
                <a:ea typeface="新細明體" panose="02020500000000000000" pitchFamily="18" charset="-120"/>
              </a:rPr>
              <a:t>符合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3NF</a:t>
            </a:r>
            <a:r>
              <a:rPr lang="zh-TW" altLang="en-US" sz="2000" dirty="0" smtClean="0">
                <a:ea typeface="新細明體" panose="02020500000000000000" pitchFamily="18" charset="-120"/>
              </a:rPr>
              <a:t>，</a:t>
            </a:r>
            <a:r>
              <a:rPr lang="en-US" altLang="zh-TW" sz="2000" dirty="0" smtClean="0">
                <a:ea typeface="新細明體" panose="02020500000000000000" pitchFamily="18" charset="-120"/>
              </a:rPr>
              <a:t>BCNF</a:t>
            </a:r>
          </a:p>
          <a:p>
            <a:pPr>
              <a:lnSpc>
                <a:spcPct val="90000"/>
              </a:lnSpc>
              <a:buFontTx/>
              <a:buNone/>
            </a:pPr>
            <a:endParaRPr lang="zh-TW" altLang="en-US" sz="2000" dirty="0" smtClean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1600" dirty="0" smtClean="0">
              <a:ea typeface="新細明體" panose="02020500000000000000" pitchFamily="18" charset="-120"/>
            </a:endParaRPr>
          </a:p>
        </p:txBody>
      </p:sp>
      <p:pic>
        <p:nvPicPr>
          <p:cNvPr id="1310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6324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Multivalued Dependencies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決定影響因素</a:t>
            </a:r>
            <a:r>
              <a:rPr lang="en-US" altLang="zh-TW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 smtClean="0">
                <a:ea typeface="新細明體" panose="02020500000000000000" pitchFamily="18" charset="-120"/>
              </a:rPr>
              <a:t>determinant</a:t>
            </a:r>
            <a:r>
              <a:rPr lang="en-US" altLang="zh-TW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)</a:t>
            </a:r>
            <a:r>
              <a:rPr lang="zh-TW" altLang="en-US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和</a:t>
            </a:r>
            <a:r>
              <a:rPr lang="zh-TW" altLang="en-US" dirty="0">
                <a:solidFill>
                  <a:schemeClr val="bg2"/>
                </a:solidFill>
                <a:ea typeface="新細明體" panose="02020500000000000000" pitchFamily="18" charset="-120"/>
              </a:rPr>
              <a:t>某</a:t>
            </a:r>
            <a:r>
              <a:rPr lang="zh-TW" altLang="en-US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欄位的一群值有關系稱為多值依賴性</a:t>
            </a:r>
            <a:r>
              <a:rPr lang="en-US" altLang="zh-TW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b="1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multivalued dependency</a:t>
            </a:r>
            <a:r>
              <a:rPr lang="en-US" altLang="zh-TW" dirty="0" smtClean="0">
                <a:solidFill>
                  <a:srgbClr val="0099C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)</a:t>
            </a:r>
          </a:p>
          <a:p>
            <a:pPr eaLnBrk="1" hangingPunct="1"/>
            <a:endParaRPr lang="en-US" altLang="zh-TW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The determinant of a multivalued dependency can </a:t>
            </a:r>
            <a:r>
              <a:rPr lang="en-US" altLang="zh-TW" i="1" dirty="0" smtClean="0">
                <a:ea typeface="新細明體" panose="02020500000000000000" pitchFamily="18" charset="-120"/>
              </a:rPr>
              <a:t>never</a:t>
            </a:r>
            <a:r>
              <a:rPr lang="en-US" altLang="zh-TW" dirty="0" smtClean="0">
                <a:ea typeface="新細明體" panose="02020500000000000000" pitchFamily="18" charset="-120"/>
              </a:rPr>
              <a:t> be a primary key.</a:t>
            </a:r>
            <a:r>
              <a:rPr lang="zh-TW" altLang="en-US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有多值依賴性的決定影響因素不能成為一個主</a:t>
            </a:r>
            <a:r>
              <a:rPr lang="en-US" altLang="zh-TW" dirty="0" smtClean="0">
                <a:solidFill>
                  <a:schemeClr val="bg2"/>
                </a:solidFill>
                <a:ea typeface="新細明體" panose="02020500000000000000" pitchFamily="18" charset="-120"/>
              </a:rPr>
              <a:t>key </a:t>
            </a:r>
          </a:p>
        </p:txBody>
      </p:sp>
      <p:sp>
        <p:nvSpPr>
          <p:cNvPr id="1321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DBD87304-DFEE-46BA-8632-E9D0CD52B713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686800" cy="1143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多值依賴</a:t>
            </a:r>
            <a:r>
              <a:rPr lang="en-US" altLang="zh-TW" sz="4000">
                <a:ea typeface="新細明體" panose="02020500000000000000" pitchFamily="18" charset="-120"/>
              </a:rPr>
              <a:t>(Multivalued Dependencies)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400" b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EmployeeName  EmployeeDegree</a:t>
            </a:r>
          </a:p>
          <a:p>
            <a:pPr eaLnBrk="1" hangingPunct="1">
              <a:buFontTx/>
              <a:buNone/>
            </a:pPr>
            <a:r>
              <a:rPr lang="en-US" altLang="zh-TW" sz="2400" b="1" smtClean="0">
                <a:solidFill>
                  <a:srgbClr val="0099CC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EmployeeName  EmployeeSibling</a:t>
            </a:r>
          </a:p>
          <a:p>
            <a:pPr eaLnBrk="1" hangingPunct="1"/>
            <a:r>
              <a:rPr lang="en-US" altLang="zh-TW" sz="2400" smtClean="0">
                <a:ea typeface="新細明體" panose="02020500000000000000" pitchFamily="18" charset="-120"/>
              </a:rPr>
              <a:t>The determinant of a multivalued dependency can </a:t>
            </a:r>
            <a:r>
              <a:rPr lang="en-US" altLang="zh-TW" sz="2400" i="1" smtClean="0">
                <a:ea typeface="新細明體" panose="02020500000000000000" pitchFamily="18" charset="-120"/>
              </a:rPr>
              <a:t>never</a:t>
            </a:r>
            <a:r>
              <a:rPr lang="en-US" altLang="zh-TW" sz="2400" smtClean="0">
                <a:ea typeface="新細明體" panose="02020500000000000000" pitchFamily="18" charset="-120"/>
              </a:rPr>
              <a:t> be a primary key. </a:t>
            </a:r>
            <a:r>
              <a:rPr lang="en-US" altLang="zh-TW" sz="2400" smtClean="0">
                <a:solidFill>
                  <a:schemeClr val="bg2"/>
                </a:solidFill>
                <a:ea typeface="新細明體" panose="02020500000000000000" pitchFamily="18" charset="-120"/>
              </a:rPr>
              <a:t>(EmployeeName</a:t>
            </a:r>
            <a:r>
              <a:rPr lang="zh-TW" altLang="en-US" sz="2400" smtClean="0">
                <a:solidFill>
                  <a:schemeClr val="bg2"/>
                </a:solidFill>
                <a:ea typeface="新細明體" panose="02020500000000000000" pitchFamily="18" charset="-120"/>
              </a:rPr>
              <a:t>不可當主</a:t>
            </a:r>
            <a:r>
              <a:rPr lang="en-US" altLang="zh-TW" sz="2400" smtClean="0">
                <a:solidFill>
                  <a:schemeClr val="bg2"/>
                </a:solidFill>
                <a:ea typeface="新細明體" panose="02020500000000000000" pitchFamily="18" charset="-120"/>
              </a:rPr>
              <a:t>key )</a:t>
            </a:r>
          </a:p>
        </p:txBody>
      </p:sp>
      <p:sp>
        <p:nvSpPr>
          <p:cNvPr id="13414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3-</a:t>
            </a:r>
            <a:fld id="{97E20E0D-4A1D-48D3-8D5D-BA974FB5FC6E}" type="slidenum"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TW" sz="1400">
              <a:solidFill>
                <a:srgbClr val="0099CC"/>
              </a:solidFill>
              <a:ea typeface="新細明體" panose="02020500000000000000" pitchFamily="18" charset="-120"/>
            </a:endParaRPr>
          </a:p>
        </p:txBody>
      </p:sp>
      <p:sp>
        <p:nvSpPr>
          <p:cNvPr id="134149" name="Footer Placeholder 6"/>
          <p:cNvSpPr txBox="1">
            <a:spLocks noGrp="1"/>
          </p:cNvSpPr>
          <p:nvPr/>
        </p:nvSpPr>
        <p:spPr bwMode="auto">
          <a:xfrm>
            <a:off x="457200" y="6381750"/>
            <a:ext cx="541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pic>
        <p:nvPicPr>
          <p:cNvPr id="134150" name="Picture 6" descr="fig03_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52600"/>
            <a:ext cx="4953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533400" y="5715000"/>
            <a:ext cx="5410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</a:pPr>
            <a:r>
              <a:rPr lang="zh-TW" altLang="en-US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多值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一個值對應到很多值</a:t>
            </a:r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)</a:t>
            </a:r>
            <a:r>
              <a:rPr lang="zh-TW" altLang="en-US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依賴使用雙箭</a:t>
            </a:r>
            <a:r>
              <a:rPr lang="zh-TW" altLang="en-US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號</a:t>
            </a:r>
            <a:endParaRPr lang="en-US" altLang="zh-TW" sz="2000" dirty="0" smtClean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285750" indent="-285750" eaLnBrk="1" hangingPunct="1">
              <a:spcBef>
                <a:spcPct val="0"/>
              </a:spcBef>
            </a:pPr>
            <a:r>
              <a:rPr lang="zh-TW" altLang="en-US" sz="20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至少有三個欄位才會產生多值依賴性</a:t>
            </a:r>
            <a:endParaRPr lang="zh-TW" altLang="en-US" sz="20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5000"/>
            <a:ext cx="2895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1DD13D77-A2D8-4924-B116-70817119EE49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36196" name="Footer Placeholder 7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  <p:sp>
        <p:nvSpPr>
          <p:cNvPr id="136197" name="Rectangle 3"/>
          <p:cNvSpPr>
            <a:spLocks noChangeArrowheads="1"/>
          </p:cNvSpPr>
          <p:nvPr/>
        </p:nvSpPr>
        <p:spPr bwMode="auto">
          <a:xfrm>
            <a:off x="457200" y="1600200"/>
            <a:ext cx="487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EMPLOYEE_DEGREE (</a:t>
            </a:r>
            <a:r>
              <a:rPr lang="en-US" altLang="zh-TW" sz="2400" u="sng" dirty="0" err="1">
                <a:ea typeface="新細明體" panose="02020500000000000000" pitchFamily="18" charset="-120"/>
              </a:rPr>
              <a:t>EmployeeName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u="sng" dirty="0" err="1">
                <a:ea typeface="新細明體" panose="02020500000000000000" pitchFamily="18" charset="-120"/>
              </a:rPr>
              <a:t>EmployeeDegree</a:t>
            </a:r>
            <a:r>
              <a:rPr lang="en-US" altLang="zh-TW" sz="2400" dirty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EMPLOYEE_SIBLING (</a:t>
            </a:r>
            <a:r>
              <a:rPr lang="en-US" altLang="zh-TW" sz="2400" u="sng" dirty="0" err="1">
                <a:ea typeface="新細明體" panose="02020500000000000000" pitchFamily="18" charset="-120"/>
              </a:rPr>
              <a:t>EmployeeName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u="sng" dirty="0" err="1">
                <a:ea typeface="新細明體" panose="02020500000000000000" pitchFamily="18" charset="-120"/>
              </a:rPr>
              <a:t>EmployeeSibling</a:t>
            </a:r>
            <a:r>
              <a:rPr lang="en-US" altLang="zh-TW" sz="2400" dirty="0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TW" sz="2400" dirty="0" err="1">
                <a:ea typeface="新細明體" panose="02020500000000000000" pitchFamily="18" charset="-120"/>
              </a:rPr>
              <a:t>EMPLOYEE_SIBLING.EmployeeName</a:t>
            </a:r>
            <a:r>
              <a:rPr lang="zh-TW" altLang="en-US" sz="2400" dirty="0">
                <a:ea typeface="新細明體" panose="02020500000000000000" pitchFamily="18" charset="-120"/>
              </a:rPr>
              <a:t>必須出現於</a:t>
            </a: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 dirty="0" err="1">
                <a:ea typeface="新細明體" panose="02020500000000000000" pitchFamily="18" charset="-120"/>
              </a:rPr>
              <a:t>EMPLOYEE_DEGREE.EmpoyeeName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136198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1143000"/>
          </a:xfrm>
          <a:prstGeom prst="rect">
            <a:avLst/>
          </a:prstGeo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4000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+mj-cs"/>
              </a:rPr>
              <a:t>多值依賴</a:t>
            </a:r>
            <a:r>
              <a:rPr lang="en-US" altLang="zh-TW" sz="4000" dirty="0">
                <a:solidFill>
                  <a:schemeClr val="bg1"/>
                </a:solidFill>
                <a:latin typeface="+mj-lt"/>
                <a:ea typeface="新細明體" panose="02020500000000000000" pitchFamily="18" charset="-120"/>
                <a:cs typeface="+mj-cs"/>
              </a:rPr>
              <a:t>(Multivalued Dependencies)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457200" y="5638800"/>
            <a:ext cx="5029200" cy="1082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FF0000"/>
                </a:solidFill>
              </a:rPr>
              <a:t>將決定影響因素和他的多值欄位合併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FF0000"/>
                </a:solidFill>
              </a:rPr>
              <a:t>將兩欄位設為複合主鍵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4000">
                <a:ea typeface="新細明體" panose="02020500000000000000" pitchFamily="18" charset="-120"/>
              </a:rPr>
              <a:t>Eliminating Anomalies from Multivalued Dependencies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anose="02020500000000000000" pitchFamily="18" charset="-120"/>
              </a:rPr>
              <a:t>Multivalued dependencies are not a problem if they are in a separate relation, so:</a:t>
            </a:r>
          </a:p>
          <a:p>
            <a:pPr lvl="1" eaLnBrk="1" hangingPunct="1"/>
            <a:r>
              <a:rPr lang="en-US" altLang="zh-TW" smtClean="0">
                <a:ea typeface="新細明體" panose="02020500000000000000" pitchFamily="18" charset="-120"/>
              </a:rPr>
              <a:t>Always put multivalued dependencies into their own relation.</a:t>
            </a:r>
          </a:p>
          <a:p>
            <a:pPr lvl="1" eaLnBrk="1" hangingPunct="1"/>
            <a:r>
              <a:rPr lang="en-US" altLang="zh-TW" smtClean="0">
                <a:ea typeface="新細明體" panose="02020500000000000000" pitchFamily="18" charset="-120"/>
              </a:rPr>
              <a:t>This is known as </a:t>
            </a:r>
            <a:r>
              <a:rPr lang="en-US" altLang="zh-TW" b="1" smtClean="0">
                <a:solidFill>
                  <a:srgbClr val="0099CC"/>
                </a:solidFill>
                <a:ea typeface="新細明體" panose="02020500000000000000" pitchFamily="18" charset="-120"/>
              </a:rPr>
              <a:t>Fourth Normal Form (4NF)</a:t>
            </a:r>
            <a:r>
              <a:rPr lang="en-US" altLang="zh-TW" smtClean="0">
                <a:ea typeface="新細明體" panose="02020500000000000000" pitchFamily="18" charset="-120"/>
              </a:rPr>
              <a:t>.</a:t>
            </a:r>
          </a:p>
        </p:txBody>
      </p:sp>
      <p:sp>
        <p:nvSpPr>
          <p:cNvPr id="13824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5EABD819-2C9E-40D0-B42A-9F467EF12087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  <p:sp>
        <p:nvSpPr>
          <p:cNvPr id="138245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rgbClr val="0099CC"/>
                </a:solidFill>
                <a:ea typeface="新細明體" panose="02020500000000000000" pitchFamily="18" charset="-120"/>
              </a:rPr>
              <a:t>KROENKE AND AUER - DATABASE PROCESSING Pearson Prentice Hall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 dirty="0">
                <a:ea typeface="新細明體" panose="02020500000000000000" pitchFamily="18" charset="-120"/>
              </a:rPr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Project Questions </a:t>
            </a:r>
          </a:p>
          <a:p>
            <a:pPr lvl="1"/>
            <a:r>
              <a:rPr lang="en-US" altLang="zh-TW" smtClean="0"/>
              <a:t>3.58</a:t>
            </a:r>
            <a:endParaRPr lang="en-US" altLang="zh-TW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KROENKE AND AUER - DATABASE PROCESSING,  Pearson Prentice Hall 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1-</a:t>
            </a:r>
            <a:fld id="{1DECF677-B720-49C9-A1A0-17BA698EF1AA}" type="slidenum">
              <a:rPr lang="en-US" altLang="zh-TW" smtClean="0"/>
              <a:pPr>
                <a:defRPr/>
              </a:pPr>
              <a:t>75</a:t>
            </a:fld>
            <a:endParaRPr lang="en-US" altLang="zh-TW" smtClean="0"/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581400"/>
            <a:ext cx="8229600" cy="99060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b="1" smtClean="0">
                <a:latin typeface="Calibri" panose="020F0502020204030204" pitchFamily="34" charset="0"/>
                <a:ea typeface="標楷體" panose="03000509000000000000" pitchFamily="65" charset="-120"/>
              </a:rPr>
              <a:t>第三章結束</a:t>
            </a:r>
            <a:endParaRPr lang="en-US" altLang="zh-TW" b="1" smtClean="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590800"/>
            <a:ext cx="9144000" cy="158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170613"/>
            <a:ext cx="9144000" cy="158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29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4025FA13-9F88-4BA3-9DBF-EF0693D817C9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重要的關聯模型術語</a:t>
            </a:r>
            <a:endParaRPr lang="en-US" altLang="zh-TW" sz="4000">
              <a:ea typeface="新細明體" panose="02020500000000000000" pitchFamily="18" charset="-12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0"/>
            <a:ext cx="53340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個體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(Entity)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關係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(Relation)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功能依賴性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(Functional dependency)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決定性屬性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(Determinant)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候選鍵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(Candidate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複合鍵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(Composite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主鍵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(Primary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代理鍵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(Surrogate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外部鍵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(Foreign key)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參考完整性限制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(Referential integrity constraint)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正規化格式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(Normal form)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2400" dirty="0" smtClean="0">
                <a:ea typeface="新細明體" panose="02020500000000000000" pitchFamily="18" charset="-120"/>
              </a:rPr>
              <a:t>多值依賴性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(Multivalued dependency)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9476B931-3748-4113-BE01-4BD49AB668BE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solidFill>
            <a:srgbClr val="00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4000">
                <a:ea typeface="新細明體" panose="02020500000000000000" pitchFamily="18" charset="-120"/>
              </a:rPr>
              <a:t>個體</a:t>
            </a:r>
            <a:r>
              <a:rPr lang="en-US" altLang="zh-TW" sz="4000">
                <a:ea typeface="新細明體" panose="02020500000000000000" pitchFamily="18" charset="-120"/>
              </a:rPr>
              <a:t>(Entity)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ea typeface="新細明體" panose="02020500000000000000" pitchFamily="18" charset="-120"/>
              </a:rPr>
              <a:t>一個使用者想去關注的可被辨認的物件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(identifiable thing) 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，亦稱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實體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、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個體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或</a:t>
            </a:r>
            <a:r>
              <a:rPr lang="zh-TW" altLang="en-US" sz="2800" dirty="0" smtClean="0">
                <a:solidFill>
                  <a:srgbClr val="FF0000"/>
                </a:solidFill>
                <a:ea typeface="新細明體" panose="02020500000000000000" pitchFamily="18" charset="-120"/>
              </a:rPr>
              <a:t>物件</a:t>
            </a:r>
            <a:r>
              <a:rPr lang="zh-TW" altLang="en-US" sz="2800" dirty="0" smtClean="0">
                <a:ea typeface="新細明體" panose="02020500000000000000" pitchFamily="18" charset="-120"/>
              </a:rPr>
              <a:t>，如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客戶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(Customers)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電腦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(Computers)</a:t>
            </a:r>
          </a:p>
          <a:p>
            <a:pPr lvl="1" eaLnBrk="1" hangingPunct="1"/>
            <a:r>
              <a:rPr lang="zh-TW" altLang="en-US" sz="2400" dirty="0" smtClean="0">
                <a:ea typeface="新細明體" panose="02020500000000000000" pitchFamily="18" charset="-120"/>
              </a:rPr>
              <a:t>銷售員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(Sales)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rgbClr val="0099CC"/>
                </a:solidFill>
              </a:rPr>
              <a:t>3-</a:t>
            </a:r>
            <a:fld id="{A051FF21-C828-45C3-BF1C-01A77E39E5CA}" type="slidenum">
              <a:rPr lang="en-US" altLang="zh-TW" sz="1400" smtClean="0">
                <a:solidFill>
                  <a:srgbClr val="0099CC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TW" sz="1400" smtClean="0">
              <a:solidFill>
                <a:srgbClr val="0099CC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1400" smtClean="0">
              <a:solidFill>
                <a:srgbClr val="0099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4648</Words>
  <Application>Microsoft Office PowerPoint</Application>
  <PresentationFormat>如螢幕大小 (4:3)</PresentationFormat>
  <Paragraphs>596</Paragraphs>
  <Slides>76</Slides>
  <Notes>62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2" baseType="lpstr">
      <vt:lpstr>新細明體</vt:lpstr>
      <vt:lpstr>標楷體</vt:lpstr>
      <vt:lpstr>Arial</vt:lpstr>
      <vt:lpstr>Calibri</vt:lpstr>
      <vt:lpstr>Wingdings</vt:lpstr>
      <vt:lpstr>Default Design</vt:lpstr>
      <vt:lpstr>PowerPoint 簡報</vt:lpstr>
      <vt:lpstr>本章學習重點</vt:lpstr>
      <vt:lpstr>本章場景</vt:lpstr>
      <vt:lpstr>需要幾個資料表?</vt:lpstr>
      <vt:lpstr>A Very Strange Table!</vt:lpstr>
      <vt:lpstr>須先了解— </vt:lpstr>
      <vt:lpstr>關聯模型(Relational Model)</vt:lpstr>
      <vt:lpstr>重要的關聯模型術語</vt:lpstr>
      <vt:lpstr>個體(Entity)</vt:lpstr>
      <vt:lpstr>關聯(Relation)</vt:lpstr>
      <vt:lpstr>A Relation</vt:lpstr>
      <vt:lpstr>Tables That Are Not Relations: Multiple Entries per Cell</vt:lpstr>
      <vt:lpstr>Tables That Are Not Relations: Table with Required Row Order</vt:lpstr>
      <vt:lpstr>A Relation with Values  of Varying Length</vt:lpstr>
      <vt:lpstr>領域完整性限制 (The Domain lntegrity Constraint)</vt:lpstr>
      <vt:lpstr>課本中交互使用的資料庫用語</vt:lpstr>
      <vt:lpstr>功能依賴性 (Functional Dependency)</vt:lpstr>
      <vt:lpstr>功能相依並不是指方程式</vt:lpstr>
      <vt:lpstr>複合決定屬性 (Composite Determinants)</vt:lpstr>
      <vt:lpstr>功能依賴性法則</vt:lpstr>
      <vt:lpstr>功能相依性(Functional Dependencies) in the SKU_DATA Table</vt:lpstr>
      <vt:lpstr>Functional Dependencies in the SKU_DATA Table</vt:lpstr>
      <vt:lpstr>Functional Dependencies in the ORDER_ITEM Table</vt:lpstr>
      <vt:lpstr>討論合理性</vt:lpstr>
      <vt:lpstr>Functional Dependencies in the ORDER_ITEM Table</vt:lpstr>
      <vt:lpstr>決定影響因素(determinant)的值真的唯一嗎?</vt:lpstr>
      <vt:lpstr>鍵(Keys)</vt:lpstr>
      <vt:lpstr>Candidate and Primary Keys</vt:lpstr>
      <vt:lpstr>個體完整性限制 (Entity Integrity Constraint)</vt:lpstr>
      <vt:lpstr>Surrogate Keys</vt:lpstr>
      <vt:lpstr>代理鍵-自動遞增</vt:lpstr>
      <vt:lpstr>Surrogate Keys</vt:lpstr>
      <vt:lpstr>外部鍵(Foreign Keys)</vt:lpstr>
      <vt:lpstr>Foreign Keys</vt:lpstr>
      <vt:lpstr>參考完整性限制(Referential Integrity Constraint)</vt:lpstr>
      <vt:lpstr>Foreign Key with a Referential Integrity Constraint</vt:lpstr>
      <vt:lpstr>資料庫完整性限制整理</vt:lpstr>
      <vt:lpstr>更新異常(Modification Anomalies)</vt:lpstr>
      <vt:lpstr>Modification Anomalies</vt:lpstr>
      <vt:lpstr>更新異常</vt:lpstr>
      <vt:lpstr>Normal Forms</vt:lpstr>
      <vt:lpstr>Normal Forms</vt:lpstr>
      <vt:lpstr>First Normal Form (1NF)</vt:lpstr>
      <vt:lpstr>First Normal Form (1NF)</vt:lpstr>
      <vt:lpstr>Second Normal Form (2NF)</vt:lpstr>
      <vt:lpstr>Second Normal Form (2NF)</vt:lpstr>
      <vt:lpstr>Second Normal Form (2NF)</vt:lpstr>
      <vt:lpstr>Third Normal Form (3NF)</vt:lpstr>
      <vt:lpstr>Third Normal Form (3NF)</vt:lpstr>
      <vt:lpstr>Second Normal Form (3NF)</vt:lpstr>
      <vt:lpstr>Boyce-Codd Normal Form (BCNF)</vt:lpstr>
      <vt:lpstr>Boyce-Codd Normal Form (BCNF)</vt:lpstr>
      <vt:lpstr>Boyce-Codd Normal Form (BCNF)</vt:lpstr>
      <vt:lpstr>Boyce-Codd Normal Form (BCNF)</vt:lpstr>
      <vt:lpstr>運用BCNF移除資料表異動異常</vt:lpstr>
      <vt:lpstr> Put All Relations into BCNF</vt:lpstr>
      <vt:lpstr>EX1.1: Putting a Relation into BCNF: SKU_DATA Step-by-Step – 1NF</vt:lpstr>
      <vt:lpstr>EX1.1: Putting a Relation into BCNF: SKU_DATA Step-by-Step – 2NF</vt:lpstr>
      <vt:lpstr>EX1.1: Putting a Relation into BCNF: SKU_DATA Step-by-Step – 3NF</vt:lpstr>
      <vt:lpstr>EX1.1: Putting a Relation into BCNF: SKU_DATA Step-by-Step – 3NF</vt:lpstr>
      <vt:lpstr>EX1.1: Putting a Relation into BCNF: SKU_DATA Step-by-Step – BCNF</vt:lpstr>
      <vt:lpstr>EX1.1: Putting a Relation into BCNF:  SKU_DATA Step-by-Step – New Relations</vt:lpstr>
      <vt:lpstr>正規化範例2</vt:lpstr>
      <vt:lpstr>正規化範例2</vt:lpstr>
      <vt:lpstr>正規化範例3</vt:lpstr>
      <vt:lpstr>正規化範例3</vt:lpstr>
      <vt:lpstr>正規化範例4</vt:lpstr>
      <vt:lpstr>正規化範例4</vt:lpstr>
      <vt:lpstr>正規化範例5</vt:lpstr>
      <vt:lpstr>正規化範例5</vt:lpstr>
      <vt:lpstr>Multivalued Dependencies</vt:lpstr>
      <vt:lpstr>多值依賴(Multivalued Dependencies)</vt:lpstr>
      <vt:lpstr>PowerPoint 簡報</vt:lpstr>
      <vt:lpstr>Eliminating Anomalies from Multivalued Dependencies</vt:lpstr>
      <vt:lpstr>作業</vt:lpstr>
      <vt:lpstr>PowerPoint 簡報</vt:lpstr>
    </vt:vector>
  </TitlesOfParts>
  <Company>Western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Kroenke-Auer-DBP-e12-PPT-Chapter03</dc:title>
  <dc:creator>David J. Auer</dc:creator>
  <cp:lastModifiedBy>lihome77 hung</cp:lastModifiedBy>
  <cp:revision>213</cp:revision>
  <dcterms:created xsi:type="dcterms:W3CDTF">2005-01-24T23:48:45Z</dcterms:created>
  <dcterms:modified xsi:type="dcterms:W3CDTF">2020-04-18T13:54:47Z</dcterms:modified>
</cp:coreProperties>
</file>